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 id="2147483725" r:id="rId2"/>
  </p:sldMasterIdLst>
  <p:notesMasterIdLst>
    <p:notesMasterId r:id="rId52"/>
  </p:notesMasterIdLst>
  <p:handoutMasterIdLst>
    <p:handoutMasterId r:id="rId53"/>
  </p:handoutMasterIdLst>
  <p:sldIdLst>
    <p:sldId id="1034" r:id="rId3"/>
    <p:sldId id="1357" r:id="rId4"/>
    <p:sldId id="1539" r:id="rId5"/>
    <p:sldId id="1551" r:id="rId6"/>
    <p:sldId id="1538" r:id="rId7"/>
    <p:sldId id="1537" r:id="rId8"/>
    <p:sldId id="1489" r:id="rId9"/>
    <p:sldId id="1501" r:id="rId10"/>
    <p:sldId id="1502" r:id="rId11"/>
    <p:sldId id="1503" r:id="rId12"/>
    <p:sldId id="1504" r:id="rId13"/>
    <p:sldId id="1505" r:id="rId14"/>
    <p:sldId id="1506" r:id="rId15"/>
    <p:sldId id="1507" r:id="rId16"/>
    <p:sldId id="1508" r:id="rId17"/>
    <p:sldId id="1509" r:id="rId18"/>
    <p:sldId id="1510" r:id="rId19"/>
    <p:sldId id="1511" r:id="rId20"/>
    <p:sldId id="1512" r:id="rId21"/>
    <p:sldId id="1513" r:id="rId22"/>
    <p:sldId id="1514" r:id="rId23"/>
    <p:sldId id="1515" r:id="rId24"/>
    <p:sldId id="1516" r:id="rId25"/>
    <p:sldId id="1517" r:id="rId26"/>
    <p:sldId id="1518" r:id="rId27"/>
    <p:sldId id="1519" r:id="rId28"/>
    <p:sldId id="1520" r:id="rId29"/>
    <p:sldId id="1521" r:id="rId30"/>
    <p:sldId id="1522" r:id="rId31"/>
    <p:sldId id="1523" r:id="rId32"/>
    <p:sldId id="1524" r:id="rId33"/>
    <p:sldId id="1525" r:id="rId34"/>
    <p:sldId id="1552" r:id="rId35"/>
    <p:sldId id="1540" r:id="rId36"/>
    <p:sldId id="1545" r:id="rId37"/>
    <p:sldId id="1542" r:id="rId38"/>
    <p:sldId id="1547" r:id="rId39"/>
    <p:sldId id="1546" r:id="rId40"/>
    <p:sldId id="1543" r:id="rId41"/>
    <p:sldId id="1544" r:id="rId42"/>
    <p:sldId id="1526" r:id="rId43"/>
    <p:sldId id="1527" r:id="rId44"/>
    <p:sldId id="1533" r:id="rId45"/>
    <p:sldId id="1532" r:id="rId46"/>
    <p:sldId id="1531" r:id="rId47"/>
    <p:sldId id="1548" r:id="rId48"/>
    <p:sldId id="1550" r:id="rId49"/>
    <p:sldId id="1549" r:id="rId50"/>
    <p:sldId id="1469" r:id="rId51"/>
  </p:sldIdLst>
  <p:sldSz cx="9144000" cy="6858000" type="screen4x3"/>
  <p:notesSz cx="6669088"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Sezione predefinita" id="{E982ACCD-B48E-4C33-9F97-6FB5C5B375EE}">
          <p14:sldIdLst>
            <p14:sldId id="1034"/>
            <p14:sldId id="1357"/>
            <p14:sldId id="1539"/>
            <p14:sldId id="1551"/>
            <p14:sldId id="1538"/>
            <p14:sldId id="1537"/>
            <p14:sldId id="1489"/>
            <p14:sldId id="1501"/>
            <p14:sldId id="1502"/>
            <p14:sldId id="1503"/>
            <p14:sldId id="1504"/>
            <p14:sldId id="1505"/>
            <p14:sldId id="1506"/>
            <p14:sldId id="1507"/>
            <p14:sldId id="1508"/>
            <p14:sldId id="1509"/>
            <p14:sldId id="1510"/>
            <p14:sldId id="1511"/>
            <p14:sldId id="1512"/>
            <p14:sldId id="1513"/>
            <p14:sldId id="1514"/>
            <p14:sldId id="1515"/>
            <p14:sldId id="1516"/>
            <p14:sldId id="1517"/>
            <p14:sldId id="1518"/>
            <p14:sldId id="1519"/>
            <p14:sldId id="1520"/>
            <p14:sldId id="1521"/>
            <p14:sldId id="1522"/>
            <p14:sldId id="1523"/>
            <p14:sldId id="1524"/>
            <p14:sldId id="1525"/>
            <p14:sldId id="1552"/>
            <p14:sldId id="1540"/>
            <p14:sldId id="1545"/>
            <p14:sldId id="1542"/>
            <p14:sldId id="1547"/>
            <p14:sldId id="1546"/>
            <p14:sldId id="1543"/>
            <p14:sldId id="1544"/>
            <p14:sldId id="1526"/>
            <p14:sldId id="1527"/>
            <p14:sldId id="1533"/>
            <p14:sldId id="1532"/>
            <p14:sldId id="1531"/>
            <p14:sldId id="1548"/>
            <p14:sldId id="1550"/>
            <p14:sldId id="1549"/>
            <p14:sldId id="146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5089" autoAdjust="0"/>
  </p:normalViewPr>
  <p:slideViewPr>
    <p:cSldViewPr>
      <p:cViewPr>
        <p:scale>
          <a:sx n="93" d="100"/>
          <a:sy n="93" d="100"/>
        </p:scale>
        <p:origin x="1640" y="4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61" d="100"/>
          <a:sy n="61" d="100"/>
        </p:scale>
        <p:origin x="-3366" y="-84"/>
      </p:cViewPr>
      <p:guideLst>
        <p:guide orient="horz" pos="3127"/>
        <p:guide pos="210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notesMaster" Target="notesMasters/notesMaster1.xml"/><Relationship Id="rId53" Type="http://schemas.openxmlformats.org/officeDocument/2006/relationships/handoutMaster" Target="handoutMasters/handoutMaster1.xml"/><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889250" cy="496009"/>
          </a:xfrm>
          <a:prstGeom prst="rect">
            <a:avLst/>
          </a:prstGeom>
        </p:spPr>
        <p:txBody>
          <a:bodyPr vert="horz" lIns="87892" tIns="43945" rIns="87892" bIns="43945" rtlCol="0"/>
          <a:lstStyle>
            <a:lvl1pPr algn="l" fontAlgn="auto">
              <a:spcBef>
                <a:spcPts val="0"/>
              </a:spcBef>
              <a:spcAft>
                <a:spcPts val="0"/>
              </a:spcAft>
              <a:defRPr sz="1100">
                <a:latin typeface="+mn-lt"/>
                <a:cs typeface="+mn-cs"/>
              </a:defRPr>
            </a:lvl1pPr>
          </a:lstStyle>
          <a:p>
            <a:pPr>
              <a:defRPr/>
            </a:pPr>
            <a:endParaRPr lang="it-IT"/>
          </a:p>
        </p:txBody>
      </p:sp>
      <p:sp>
        <p:nvSpPr>
          <p:cNvPr id="3" name="Segnaposto data 2"/>
          <p:cNvSpPr>
            <a:spLocks noGrp="1"/>
          </p:cNvSpPr>
          <p:nvPr>
            <p:ph type="dt" sz="quarter" idx="1"/>
          </p:nvPr>
        </p:nvSpPr>
        <p:spPr>
          <a:xfrm>
            <a:off x="3778250" y="1"/>
            <a:ext cx="2889250" cy="496009"/>
          </a:xfrm>
          <a:prstGeom prst="rect">
            <a:avLst/>
          </a:prstGeom>
        </p:spPr>
        <p:txBody>
          <a:bodyPr vert="horz" lIns="87892" tIns="43945" rIns="87892" bIns="43945" rtlCol="0"/>
          <a:lstStyle>
            <a:lvl1pPr algn="r" fontAlgn="auto">
              <a:spcBef>
                <a:spcPts val="0"/>
              </a:spcBef>
              <a:spcAft>
                <a:spcPts val="0"/>
              </a:spcAft>
              <a:defRPr sz="1100">
                <a:latin typeface="+mn-lt"/>
                <a:cs typeface="+mn-cs"/>
              </a:defRPr>
            </a:lvl1pPr>
          </a:lstStyle>
          <a:p>
            <a:pPr>
              <a:defRPr/>
            </a:pPr>
            <a:fld id="{85F7571A-BFE0-4593-B197-01D3FBE9D5E1}" type="datetimeFigureOut">
              <a:rPr lang="it-IT"/>
              <a:pPr>
                <a:defRPr/>
              </a:pPr>
              <a:t>09/03/18</a:t>
            </a:fld>
            <a:endParaRPr lang="it-IT"/>
          </a:p>
        </p:txBody>
      </p:sp>
      <p:sp>
        <p:nvSpPr>
          <p:cNvPr id="4" name="Segnaposto piè di pagina 3"/>
          <p:cNvSpPr>
            <a:spLocks noGrp="1"/>
          </p:cNvSpPr>
          <p:nvPr>
            <p:ph type="ftr" sz="quarter" idx="2"/>
          </p:nvPr>
        </p:nvSpPr>
        <p:spPr>
          <a:xfrm>
            <a:off x="0" y="9429014"/>
            <a:ext cx="2889250" cy="496009"/>
          </a:xfrm>
          <a:prstGeom prst="rect">
            <a:avLst/>
          </a:prstGeom>
        </p:spPr>
        <p:txBody>
          <a:bodyPr vert="horz" lIns="87892" tIns="43945" rIns="87892" bIns="43945" rtlCol="0" anchor="b"/>
          <a:lstStyle>
            <a:lvl1pPr algn="l" fontAlgn="auto">
              <a:spcBef>
                <a:spcPts val="0"/>
              </a:spcBef>
              <a:spcAft>
                <a:spcPts val="0"/>
              </a:spcAft>
              <a:defRPr sz="1100">
                <a:latin typeface="+mn-lt"/>
                <a:cs typeface="+mn-cs"/>
              </a:defRPr>
            </a:lvl1pPr>
          </a:lstStyle>
          <a:p>
            <a:pPr>
              <a:defRPr/>
            </a:pPr>
            <a:endParaRPr lang="it-IT"/>
          </a:p>
        </p:txBody>
      </p:sp>
      <p:sp>
        <p:nvSpPr>
          <p:cNvPr id="5" name="Segnaposto numero diapositiva 4"/>
          <p:cNvSpPr>
            <a:spLocks noGrp="1"/>
          </p:cNvSpPr>
          <p:nvPr>
            <p:ph type="sldNum" sz="quarter" idx="3"/>
          </p:nvPr>
        </p:nvSpPr>
        <p:spPr>
          <a:xfrm>
            <a:off x="3778250" y="9429014"/>
            <a:ext cx="2889250" cy="496009"/>
          </a:xfrm>
          <a:prstGeom prst="rect">
            <a:avLst/>
          </a:prstGeom>
        </p:spPr>
        <p:txBody>
          <a:bodyPr vert="horz" lIns="87892" tIns="43945" rIns="87892" bIns="43945" rtlCol="0" anchor="b"/>
          <a:lstStyle>
            <a:lvl1pPr algn="r" fontAlgn="auto">
              <a:spcBef>
                <a:spcPts val="0"/>
              </a:spcBef>
              <a:spcAft>
                <a:spcPts val="0"/>
              </a:spcAft>
              <a:defRPr sz="1100">
                <a:latin typeface="+mn-lt"/>
                <a:cs typeface="+mn-cs"/>
              </a:defRPr>
            </a:lvl1pPr>
          </a:lstStyle>
          <a:p>
            <a:pPr>
              <a:defRPr/>
            </a:pPr>
            <a:fld id="{E0265E2E-C8A3-4761-B793-E5DFC43D012C}" type="slidenum">
              <a:rPr lang="it-IT"/>
              <a:pPr>
                <a:defRPr/>
              </a:pPr>
              <a:t>‹n.›</a:t>
            </a:fld>
            <a:endParaRPr lang="it-IT"/>
          </a:p>
        </p:txBody>
      </p:sp>
    </p:spTree>
    <p:extLst>
      <p:ext uri="{BB962C8B-B14F-4D97-AF65-F5344CB8AC3E}">
        <p14:creationId xmlns:p14="http://schemas.microsoft.com/office/powerpoint/2010/main" val="212216699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data 2"/>
          <p:cNvSpPr>
            <a:spLocks noGrp="1"/>
          </p:cNvSpPr>
          <p:nvPr>
            <p:ph type="dt" idx="1"/>
          </p:nvPr>
        </p:nvSpPr>
        <p:spPr>
          <a:xfrm>
            <a:off x="3778250" y="1"/>
            <a:ext cx="2889250" cy="496009"/>
          </a:xfrm>
          <a:prstGeom prst="rect">
            <a:avLst/>
          </a:prstGeom>
        </p:spPr>
        <p:txBody>
          <a:bodyPr vert="horz" lIns="92340" tIns="46169" rIns="92340" bIns="46169" rtlCol="0"/>
          <a:lstStyle>
            <a:lvl1pPr algn="r" fontAlgn="auto">
              <a:spcBef>
                <a:spcPts val="0"/>
              </a:spcBef>
              <a:spcAft>
                <a:spcPts val="0"/>
              </a:spcAft>
              <a:defRPr sz="1200">
                <a:latin typeface="+mn-lt"/>
                <a:cs typeface="+mn-cs"/>
              </a:defRPr>
            </a:lvl1pPr>
          </a:lstStyle>
          <a:p>
            <a:pPr>
              <a:defRPr/>
            </a:pPr>
            <a:fld id="{EFA72400-E3F8-4D47-B643-B790D5239103}" type="datetimeFigureOut">
              <a:rPr lang="it-IT"/>
              <a:pPr>
                <a:defRPr/>
              </a:pPr>
              <a:t>09/03/18</a:t>
            </a:fld>
            <a:endParaRPr lang="it-IT"/>
          </a:p>
        </p:txBody>
      </p:sp>
      <p:sp>
        <p:nvSpPr>
          <p:cNvPr id="4" name="Segnaposto immagine diapositiva 3"/>
          <p:cNvSpPr>
            <a:spLocks noGrp="1" noRot="1" noChangeAspect="1"/>
          </p:cNvSpPr>
          <p:nvPr>
            <p:ph type="sldImg" idx="2"/>
          </p:nvPr>
        </p:nvSpPr>
        <p:spPr>
          <a:xfrm>
            <a:off x="854075" y="746125"/>
            <a:ext cx="4960938" cy="3722688"/>
          </a:xfrm>
          <a:prstGeom prst="rect">
            <a:avLst/>
          </a:prstGeom>
          <a:noFill/>
          <a:ln w="12700">
            <a:solidFill>
              <a:prstClr val="black"/>
            </a:solidFill>
          </a:ln>
        </p:spPr>
        <p:txBody>
          <a:bodyPr vert="horz" lIns="92340" tIns="46169" rIns="92340" bIns="46169" rtlCol="0" anchor="ctr"/>
          <a:lstStyle/>
          <a:p>
            <a:pPr lvl="0"/>
            <a:endParaRPr lang="it-IT" noProof="0"/>
          </a:p>
        </p:txBody>
      </p:sp>
      <p:sp>
        <p:nvSpPr>
          <p:cNvPr id="5" name="Segnaposto note 4"/>
          <p:cNvSpPr>
            <a:spLocks noGrp="1"/>
          </p:cNvSpPr>
          <p:nvPr>
            <p:ph type="body" sz="quarter" idx="3"/>
          </p:nvPr>
        </p:nvSpPr>
        <p:spPr>
          <a:xfrm>
            <a:off x="666750" y="4714506"/>
            <a:ext cx="5335588" cy="4467311"/>
          </a:xfrm>
          <a:prstGeom prst="rect">
            <a:avLst/>
          </a:prstGeom>
        </p:spPr>
        <p:txBody>
          <a:bodyPr vert="horz" lIns="92340" tIns="46169" rIns="92340" bIns="46169"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7" name="Segnaposto numero diapositiva 6"/>
          <p:cNvSpPr>
            <a:spLocks noGrp="1"/>
          </p:cNvSpPr>
          <p:nvPr>
            <p:ph type="sldNum" sz="quarter" idx="5"/>
          </p:nvPr>
        </p:nvSpPr>
        <p:spPr>
          <a:xfrm>
            <a:off x="3778250" y="9429014"/>
            <a:ext cx="2889250" cy="496009"/>
          </a:xfrm>
          <a:prstGeom prst="rect">
            <a:avLst/>
          </a:prstGeom>
        </p:spPr>
        <p:txBody>
          <a:bodyPr vert="horz" lIns="92340" tIns="46169" rIns="92340" bIns="46169" rtlCol="0" anchor="b"/>
          <a:lstStyle>
            <a:lvl1pPr algn="r" fontAlgn="auto">
              <a:spcBef>
                <a:spcPts val="0"/>
              </a:spcBef>
              <a:spcAft>
                <a:spcPts val="0"/>
              </a:spcAft>
              <a:defRPr sz="1200">
                <a:latin typeface="+mn-lt"/>
                <a:cs typeface="+mn-cs"/>
              </a:defRPr>
            </a:lvl1pPr>
          </a:lstStyle>
          <a:p>
            <a:pPr>
              <a:defRPr/>
            </a:pPr>
            <a:fld id="{C4467290-A1E6-4428-B897-9893D8308643}" type="slidenum">
              <a:rPr lang="it-IT"/>
              <a:pPr>
                <a:defRPr/>
              </a:pPr>
              <a:t>‹n.›</a:t>
            </a:fld>
            <a:endParaRPr lang="it-IT"/>
          </a:p>
        </p:txBody>
      </p:sp>
      <p:sp>
        <p:nvSpPr>
          <p:cNvPr id="8" name="Segnaposto intestazione 7"/>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it-IT"/>
          </a:p>
        </p:txBody>
      </p:sp>
    </p:spTree>
    <p:extLst>
      <p:ext uri="{BB962C8B-B14F-4D97-AF65-F5344CB8AC3E}">
        <p14:creationId xmlns:p14="http://schemas.microsoft.com/office/powerpoint/2010/main" val="3554962745"/>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egnaposto immagine diapositiva 1"/>
          <p:cNvSpPr>
            <a:spLocks noGrp="1" noRot="1" noChangeAspect="1"/>
          </p:cNvSpPr>
          <p:nvPr>
            <p:ph type="sldImg"/>
          </p:nvPr>
        </p:nvSpPr>
        <p:spPr bwMode="auto">
          <a:noFill/>
          <a:ln>
            <a:solidFill>
              <a:srgbClr val="000000"/>
            </a:solidFill>
            <a:miter lim="800000"/>
            <a:headEnd/>
            <a:tailEnd/>
          </a:ln>
        </p:spPr>
      </p:sp>
      <p:sp>
        <p:nvSpPr>
          <p:cNvPr id="56322"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dirty="0" smtClean="0"/>
          </a:p>
        </p:txBody>
      </p:sp>
      <p:sp>
        <p:nvSpPr>
          <p:cNvPr id="56323"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DEE1B8-107A-4E2C-951E-CDEC74687169}" type="slidenum">
              <a:rPr lang="it-IT">
                <a:cs typeface="Arial" charset="0"/>
              </a:rPr>
              <a:pPr fontAlgn="base">
                <a:spcBef>
                  <a:spcPct val="0"/>
                </a:spcBef>
                <a:spcAft>
                  <a:spcPct val="0"/>
                </a:spcAft>
                <a:defRPr/>
              </a:pPr>
              <a:t>1</a:t>
            </a:fld>
            <a:endParaRPr lang="it-IT">
              <a:cs typeface="Arial" charset="0"/>
            </a:endParaRPr>
          </a:p>
        </p:txBody>
      </p:sp>
      <p:sp>
        <p:nvSpPr>
          <p:cNvPr id="5" name="Segnaposto piè di pagina 4"/>
          <p:cNvSpPr>
            <a:spLocks noGrp="1"/>
          </p:cNvSpPr>
          <p:nvPr>
            <p:ph type="ftr" sz="quarter" idx="10"/>
          </p:nvPr>
        </p:nvSpPr>
        <p:spPr>
          <a:xfrm>
            <a:off x="0" y="9429014"/>
            <a:ext cx="2889250" cy="496009"/>
          </a:xfrm>
          <a:prstGeom prst="rect">
            <a:avLst/>
          </a:prstGeom>
        </p:spPr>
        <p:txBody>
          <a:bodyPr/>
          <a:lstStyle/>
          <a:p>
            <a:pPr>
              <a:defRPr/>
            </a:pPr>
            <a:endParaRPr lang="it-IT"/>
          </a:p>
        </p:txBody>
      </p:sp>
    </p:spTree>
    <p:extLst>
      <p:ext uri="{BB962C8B-B14F-4D97-AF65-F5344CB8AC3E}">
        <p14:creationId xmlns:p14="http://schemas.microsoft.com/office/powerpoint/2010/main" val="1320353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87EA7DF-FFD5-443D-A056-75EEA2D9EF51}" type="slidenum">
              <a:rPr lang="it-IT" smtClean="0"/>
              <a:pPr/>
              <a:t>49</a:t>
            </a:fld>
            <a:endParaRPr lang="it-IT"/>
          </a:p>
        </p:txBody>
      </p:sp>
      <p:sp>
        <p:nvSpPr>
          <p:cNvPr id="5" name="Segnaposto piè di pagina 4"/>
          <p:cNvSpPr>
            <a:spLocks noGrp="1"/>
          </p:cNvSpPr>
          <p:nvPr>
            <p:ph type="ftr" sz="quarter" idx="11"/>
          </p:nvPr>
        </p:nvSpPr>
        <p:spPr>
          <a:xfrm>
            <a:off x="0" y="9429014"/>
            <a:ext cx="2889250" cy="496009"/>
          </a:xfrm>
          <a:prstGeom prst="rect">
            <a:avLst/>
          </a:prstGeom>
        </p:spPr>
        <p:txBody>
          <a:bodyPr/>
          <a:lstStyle/>
          <a:p>
            <a:pPr>
              <a:defRPr/>
            </a:pPr>
            <a:endParaRPr lang="it-IT"/>
          </a:p>
        </p:txBody>
      </p:sp>
    </p:spTree>
    <p:extLst>
      <p:ext uri="{BB962C8B-B14F-4D97-AF65-F5344CB8AC3E}">
        <p14:creationId xmlns:p14="http://schemas.microsoft.com/office/powerpoint/2010/main" val="953901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2B14AE3-AA78-4CBC-9A2D-869B2296183F}" type="datetime1">
              <a:rPr lang="it-IT" smtClean="0"/>
              <a:pPr/>
              <a:t>09/03/18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652972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F5704F7-5A4E-4D84-82FB-1F638DA5F62D}" type="datetime1">
              <a:rPr lang="it-IT" smtClean="0"/>
              <a:pPr/>
              <a:t>09/03/18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1320613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54BB4C4-B630-4D9B-9C60-0A1C05B3BE40}" type="datetime1">
              <a:rPr lang="it-IT" smtClean="0"/>
              <a:pPr/>
              <a:t>09/03/18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829624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numero diapositiva 2"/>
          <p:cNvSpPr>
            <a:spLocks noGrp="1"/>
          </p:cNvSpPr>
          <p:nvPr>
            <p:ph type="sldNum" sz="quarter" idx="10"/>
          </p:nvPr>
        </p:nvSpPr>
        <p:spPr/>
        <p:txBody>
          <a:bodyPr/>
          <a:lstStyle/>
          <a:p>
            <a:pPr>
              <a:defRPr/>
            </a:pPr>
            <a:fld id="{5CEF8589-596D-40F6-872D-6918C8D8FCB2}" type="slidenum">
              <a:rPr lang="it-IT" smtClean="0"/>
              <a:pPr>
                <a:defRPr/>
              </a:pPr>
              <a:t>‹n.›</a:t>
            </a:fld>
            <a:endParaRPr lang="it-IT"/>
          </a:p>
        </p:txBody>
      </p:sp>
      <p:sp>
        <p:nvSpPr>
          <p:cNvPr id="4" name="Segnaposto data 3"/>
          <p:cNvSpPr>
            <a:spLocks noGrp="1"/>
          </p:cNvSpPr>
          <p:nvPr>
            <p:ph type="dt" sz="half" idx="11"/>
          </p:nvPr>
        </p:nvSpPr>
        <p:spPr/>
        <p:txBody>
          <a:bodyPr/>
          <a:lstStyle/>
          <a:p>
            <a:pPr>
              <a:defRPr/>
            </a:pPr>
            <a:fld id="{37418CEF-7E8A-484C-AEA9-B20253B0E010}" type="datetime1">
              <a:rPr lang="it-IT" smtClean="0"/>
              <a:pPr>
                <a:defRPr/>
              </a:pPr>
              <a:t>09/03/18</a:t>
            </a:fld>
            <a:endParaRPr lang="it-IT"/>
          </a:p>
        </p:txBody>
      </p:sp>
      <p:sp>
        <p:nvSpPr>
          <p:cNvPr id="5" name="Segnaposto piè di pagina 4"/>
          <p:cNvSpPr>
            <a:spLocks noGrp="1"/>
          </p:cNvSpPr>
          <p:nvPr>
            <p:ph type="ftr" sz="quarter" idx="12"/>
          </p:nvPr>
        </p:nvSpPr>
        <p:spPr>
          <a:xfrm>
            <a:off x="467544" y="6525022"/>
            <a:ext cx="6048672" cy="216346"/>
          </a:xfrm>
          <a:prstGeom prst="rect">
            <a:avLst/>
          </a:prstGeom>
        </p:spPr>
        <p:txBody>
          <a:bodyPr/>
          <a:lstStyle/>
          <a:p>
            <a:endParaRPr lang="it-IT"/>
          </a:p>
        </p:txBody>
      </p:sp>
    </p:spTree>
    <p:extLst>
      <p:ext uri="{BB962C8B-B14F-4D97-AF65-F5344CB8AC3E}">
        <p14:creationId xmlns:p14="http://schemas.microsoft.com/office/powerpoint/2010/main" val="1743205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Intestazione sezione">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pPr>
              <a:defRPr/>
            </a:pPr>
            <a:fld id="{E8E0E474-FDE3-4462-8539-7DE884D33B50}" type="datetime1">
              <a:rPr lang="it-IT" smtClean="0"/>
              <a:pPr>
                <a:defRPr/>
              </a:pPr>
              <a:t>09/03/18</a:t>
            </a:fld>
            <a:endParaRPr lang="it-IT"/>
          </a:p>
        </p:txBody>
      </p:sp>
      <p:sp>
        <p:nvSpPr>
          <p:cNvPr id="6" name="Segnaposto numero diapositiva 5"/>
          <p:cNvSpPr>
            <a:spLocks noGrp="1"/>
          </p:cNvSpPr>
          <p:nvPr>
            <p:ph type="sldNum" sz="quarter" idx="12"/>
          </p:nvPr>
        </p:nvSpPr>
        <p:spPr/>
        <p:txBody>
          <a:bodyPr/>
          <a:lstStyle/>
          <a:p>
            <a:pPr>
              <a:defRPr/>
            </a:pPr>
            <a:fld id="{C38BB6B7-A174-4AB1-BCCA-5085D630E364}" type="slidenum">
              <a:rPr lang="it-IT" smtClean="0"/>
              <a:pPr>
                <a:defRPr/>
              </a:pPr>
              <a:t>‹n.›</a:t>
            </a:fld>
            <a:endParaRPr lang="it-IT"/>
          </a:p>
        </p:txBody>
      </p:sp>
      <p:sp>
        <p:nvSpPr>
          <p:cNvPr id="8" name="Titolo 7"/>
          <p:cNvSpPr>
            <a:spLocks noGrp="1"/>
          </p:cNvSpPr>
          <p:nvPr>
            <p:ph type="title"/>
          </p:nvPr>
        </p:nvSpPr>
        <p:spPr/>
        <p:txBody>
          <a:bodyPr/>
          <a:lstStyle/>
          <a:p>
            <a:r>
              <a:rPr lang="it-IT" smtClean="0"/>
              <a:t>Fare clic per modificare lo stile del titolo</a:t>
            </a:r>
            <a:endParaRPr lang="it-IT"/>
          </a:p>
        </p:txBody>
      </p:sp>
    </p:spTree>
    <p:extLst>
      <p:ext uri="{BB962C8B-B14F-4D97-AF65-F5344CB8AC3E}">
        <p14:creationId xmlns:p14="http://schemas.microsoft.com/office/powerpoint/2010/main" val="375507803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numero diapositiva 2"/>
          <p:cNvSpPr>
            <a:spLocks noGrp="1"/>
          </p:cNvSpPr>
          <p:nvPr>
            <p:ph type="sldNum" sz="quarter" idx="10"/>
          </p:nvPr>
        </p:nvSpPr>
        <p:spPr/>
        <p:txBody>
          <a:bodyPr/>
          <a:lstStyle/>
          <a:p>
            <a:pPr>
              <a:defRPr/>
            </a:pPr>
            <a:fld id="{5CEF8589-596D-40F6-872D-6918C8D8FCB2}" type="slidenum">
              <a:rPr lang="it-IT" smtClean="0"/>
              <a:pPr>
                <a:defRPr/>
              </a:pPr>
              <a:t>‹n.›</a:t>
            </a:fld>
            <a:endParaRPr lang="it-IT"/>
          </a:p>
        </p:txBody>
      </p:sp>
      <p:sp>
        <p:nvSpPr>
          <p:cNvPr id="4" name="Segnaposto data 3"/>
          <p:cNvSpPr>
            <a:spLocks noGrp="1"/>
          </p:cNvSpPr>
          <p:nvPr>
            <p:ph type="dt" sz="half" idx="11"/>
          </p:nvPr>
        </p:nvSpPr>
        <p:spPr/>
        <p:txBody>
          <a:bodyPr/>
          <a:lstStyle/>
          <a:p>
            <a:pPr>
              <a:defRPr/>
            </a:pPr>
            <a:fld id="{C0FF30EF-08B8-4BFA-8F51-A9DE3588E60D}" type="datetime1">
              <a:rPr lang="it-IT" smtClean="0"/>
              <a:pPr>
                <a:defRPr/>
              </a:pPr>
              <a:t>09/03/18</a:t>
            </a:fld>
            <a:endParaRPr lang="it-IT"/>
          </a:p>
        </p:txBody>
      </p:sp>
      <p:sp>
        <p:nvSpPr>
          <p:cNvPr id="5" name="Segnaposto piè di pagina 4"/>
          <p:cNvSpPr>
            <a:spLocks noGrp="1"/>
          </p:cNvSpPr>
          <p:nvPr>
            <p:ph type="ftr" sz="quarter" idx="12"/>
          </p:nvPr>
        </p:nvSpPr>
        <p:spPr>
          <a:xfrm>
            <a:off x="467544" y="6525022"/>
            <a:ext cx="6048672" cy="216346"/>
          </a:xfrm>
          <a:prstGeom prst="rect">
            <a:avLst/>
          </a:prstGeom>
        </p:spPr>
        <p:txBody>
          <a:bodyPr/>
          <a:lstStyle/>
          <a:p>
            <a:endParaRPr lang="it-IT"/>
          </a:p>
        </p:txBody>
      </p:sp>
    </p:spTree>
    <p:extLst>
      <p:ext uri="{BB962C8B-B14F-4D97-AF65-F5344CB8AC3E}">
        <p14:creationId xmlns:p14="http://schemas.microsoft.com/office/powerpoint/2010/main" val="23747180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4" name="Titolo 13"/>
          <p:cNvSpPr>
            <a:spLocks noGrp="1"/>
          </p:cNvSpPr>
          <p:nvPr>
            <p:ph type="ctrTitle"/>
          </p:nvPr>
        </p:nvSpPr>
        <p:spPr>
          <a:xfrm>
            <a:off x="1432560" y="359898"/>
            <a:ext cx="7406640" cy="1472184"/>
          </a:xfrm>
        </p:spPr>
        <p:txBody>
          <a:bodyPr anchor="b"/>
          <a:lstStyle>
            <a:lvl1pPr algn="l">
              <a:defRPr/>
            </a:lvl1pPr>
            <a:extLst/>
          </a:lstStyle>
          <a:p>
            <a:r>
              <a:rPr kumimoji="0" lang="it-IT" smtClean="0"/>
              <a:t>Fare clic per modificare lo stile del titolo</a:t>
            </a:r>
            <a:endParaRPr kumimoji="0" lang="en-US"/>
          </a:p>
        </p:txBody>
      </p:sp>
      <p:sp>
        <p:nvSpPr>
          <p:cNvPr id="22" name="Sottotito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sp>
        <p:nvSpPr>
          <p:cNvPr id="7" name="Segnaposto data 6"/>
          <p:cNvSpPr>
            <a:spLocks noGrp="1"/>
          </p:cNvSpPr>
          <p:nvPr>
            <p:ph type="dt" sz="half" idx="10"/>
          </p:nvPr>
        </p:nvSpPr>
        <p:spPr/>
        <p:txBody>
          <a:bodyPr/>
          <a:lstStyle>
            <a:extLst/>
          </a:lstStyle>
          <a:p>
            <a:fld id="{72B14AE3-AA78-4CBC-9A2D-869B2296183F}" type="datetime1">
              <a:rPr lang="it-IT" smtClean="0"/>
              <a:pPr/>
              <a:t>09/03/18</a:t>
            </a:fld>
            <a:endParaRPr lang="it-IT"/>
          </a:p>
        </p:txBody>
      </p:sp>
      <p:sp>
        <p:nvSpPr>
          <p:cNvPr id="20" name="Segnaposto piè di pagina 19"/>
          <p:cNvSpPr>
            <a:spLocks noGrp="1"/>
          </p:cNvSpPr>
          <p:nvPr>
            <p:ph type="ftr" sz="quarter" idx="11"/>
          </p:nvPr>
        </p:nvSpPr>
        <p:spPr/>
        <p:txBody>
          <a:bodyPr/>
          <a:lstStyle>
            <a:extLst/>
          </a:lstStyle>
          <a:p>
            <a:endParaRPr lang="it-IT"/>
          </a:p>
        </p:txBody>
      </p:sp>
      <p:sp>
        <p:nvSpPr>
          <p:cNvPr id="10" name="Segnaposto numero diapositiva 9"/>
          <p:cNvSpPr>
            <a:spLocks noGrp="1"/>
          </p:cNvSpPr>
          <p:nvPr>
            <p:ph type="sldNum" sz="quarter" idx="12"/>
          </p:nvPr>
        </p:nvSpPr>
        <p:spPr/>
        <p:txBody>
          <a:bodyPr/>
          <a:lstStyle>
            <a:extLst/>
          </a:lstStyle>
          <a:p>
            <a:fld id="{D2B8C585-5E06-41B0-9FF3-AD5D1B8B7E58}" type="slidenum">
              <a:rPr lang="it-IT" smtClean="0"/>
              <a:pPr/>
              <a:t>‹n.›</a:t>
            </a:fld>
            <a:endParaRPr lang="it-IT"/>
          </a:p>
        </p:txBody>
      </p:sp>
      <p:sp>
        <p:nvSpPr>
          <p:cNvPr id="8" name="Oval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3060915B-CC35-4E74-ACD3-1ED6EC279B33}" type="datetime1">
              <a:rPr lang="it-IT" smtClean="0"/>
              <a:pPr/>
              <a:t>09/03/18</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D2B8C585-5E06-41B0-9FF3-AD5D1B8B7E58}" type="slidenum">
              <a:rPr lang="it-IT" smtClean="0"/>
              <a:pPr/>
              <a:t>‹n.›</a:t>
            </a:fld>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ttango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fld id="{C24151F3-ACEE-4F1A-ABC1-56F6010E3C20}" type="datetime1">
              <a:rPr lang="it-IT" smtClean="0"/>
              <a:pPr/>
              <a:t>09/03/18</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D2B8C585-5E06-41B0-9FF3-AD5D1B8B7E58}" type="slidenum">
              <a:rPr lang="it-IT" smtClean="0"/>
              <a:pPr/>
              <a:t>‹n.›</a:t>
            </a:fld>
            <a:endParaRPr lang="it-IT"/>
          </a:p>
        </p:txBody>
      </p:sp>
      <p:sp>
        <p:nvSpPr>
          <p:cNvPr id="10" name="Rettango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7845876C-9E5C-4E91-BD5E-78C076790C8F}" type="datetime1">
              <a:rPr lang="it-IT" smtClean="0"/>
              <a:pPr/>
              <a:t>09/03/18</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D2B8C585-5E06-41B0-9FF3-AD5D1B8B7E58}" type="slidenum">
              <a:rPr lang="it-IT" smtClean="0"/>
              <a:pPr/>
              <a:t>‹n.›</a:t>
            </a:fld>
            <a:endParaRPr 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05AFBC8E-B313-4452-A2A0-D39A5D69471F}" type="datetime1">
              <a:rPr lang="it-IT" smtClean="0"/>
              <a:pPr/>
              <a:t>09/03/18</a:t>
            </a:fld>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9" name="Segnaposto numero diapositiva 8"/>
          <p:cNvSpPr>
            <a:spLocks noGrp="1"/>
          </p:cNvSpPr>
          <p:nvPr>
            <p:ph type="sldNum" sz="quarter" idx="12"/>
          </p:nvPr>
        </p:nvSpPr>
        <p:spPr/>
        <p:txBody>
          <a:bodyPr/>
          <a:lstStyle>
            <a:extLst/>
          </a:lstStyle>
          <a:p>
            <a:fld id="{D2B8C585-5E06-41B0-9FF3-AD5D1B8B7E58}"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060915B-CC35-4E74-ACD3-1ED6EC279B33}" type="datetime1">
              <a:rPr lang="it-IT" smtClean="0"/>
              <a:pPr/>
              <a:t>09/03/18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32732365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nchor="ctr"/>
          <a:lstStyle>
            <a:extLst/>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extLst/>
          </a:lstStyle>
          <a:p>
            <a:fld id="{34487101-0318-4EFA-9987-D02636328B91}" type="datetime1">
              <a:rPr lang="it-IT" smtClean="0"/>
              <a:pPr/>
              <a:t>09/03/18</a:t>
            </a:fld>
            <a:endParaRPr lang="it-IT"/>
          </a:p>
        </p:txBody>
      </p:sp>
      <p:sp>
        <p:nvSpPr>
          <p:cNvPr id="4" name="Segnaposto piè di pagina 3"/>
          <p:cNvSpPr>
            <a:spLocks noGrp="1"/>
          </p:cNvSpPr>
          <p:nvPr>
            <p:ph type="ftr" sz="quarter" idx="11"/>
          </p:nvPr>
        </p:nvSpPr>
        <p:spPr/>
        <p:txBody>
          <a:bodyPr/>
          <a:lstStyle>
            <a:extLst/>
          </a:lstStyle>
          <a:p>
            <a:endParaRPr lang="it-IT"/>
          </a:p>
        </p:txBody>
      </p:sp>
      <p:sp>
        <p:nvSpPr>
          <p:cNvPr id="5" name="Segnaposto numero diapositiva 4"/>
          <p:cNvSpPr>
            <a:spLocks noGrp="1"/>
          </p:cNvSpPr>
          <p:nvPr>
            <p:ph type="sldNum" sz="quarter" idx="12"/>
          </p:nvPr>
        </p:nvSpPr>
        <p:spPr/>
        <p:txBody>
          <a:bodyPr/>
          <a:lstStyle>
            <a:extLst/>
          </a:lstStyle>
          <a:p>
            <a:fld id="{D2B8C585-5E06-41B0-9FF3-AD5D1B8B7E58}" type="slidenum">
              <a:rPr lang="it-IT" smtClean="0"/>
              <a:pPr/>
              <a:t>‹n.›</a:t>
            </a:fld>
            <a:endParaRPr lang="it-I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ttango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egnaposto data 1"/>
          <p:cNvSpPr>
            <a:spLocks noGrp="1"/>
          </p:cNvSpPr>
          <p:nvPr>
            <p:ph type="dt" sz="half" idx="10"/>
          </p:nvPr>
        </p:nvSpPr>
        <p:spPr/>
        <p:txBody>
          <a:bodyPr/>
          <a:lstStyle>
            <a:extLst/>
          </a:lstStyle>
          <a:p>
            <a:fld id="{84AB72AC-7BD3-453C-A856-CE69D3E58F1A}" type="datetime1">
              <a:rPr lang="it-IT" smtClean="0"/>
              <a:pPr/>
              <a:t>09/03/18</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D2B8C585-5E06-41B0-9FF3-AD5D1B8B7E58}" type="slidenum">
              <a:rPr lang="it-IT" smtClean="0"/>
              <a:pPr/>
              <a:t>‹n.›</a:t>
            </a:fld>
            <a:endParaRPr lang="it-IT"/>
          </a:p>
        </p:txBody>
      </p:sp>
      <p:sp>
        <p:nvSpPr>
          <p:cNvPr id="6" name="Rettango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CB640885-9605-4C5F-8168-E1BA48D02254}" type="datetime1">
              <a:rPr lang="it-IT" smtClean="0"/>
              <a:pPr/>
              <a:t>09/03/18</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D2B8C585-5E06-41B0-9FF3-AD5D1B8B7E58}" type="slidenum">
              <a:rPr lang="it-IT" smtClean="0"/>
              <a:pPr/>
              <a:t>‹n.›</a:t>
            </a:fld>
            <a:endParaRPr lang="it-IT"/>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extLst/>
          </a:lstStyle>
          <a:p>
            <a:fld id="{33230632-2AC1-453B-8461-30EB7C28EB05}" type="datetime1">
              <a:rPr lang="it-IT" smtClean="0"/>
              <a:pPr/>
              <a:t>09/03/18</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D2B8C585-5E06-41B0-9FF3-AD5D1B8B7E58}" type="slidenum">
              <a:rPr lang="it-IT" smtClean="0"/>
              <a:pPr/>
              <a:t>‹n.›</a:t>
            </a:fld>
            <a:endParaRPr lang="it-IT"/>
          </a:p>
        </p:txBody>
      </p:sp>
      <p:sp>
        <p:nvSpPr>
          <p:cNvPr id="8" name="Rettango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egnaposto immagin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it-IT" smtClean="0"/>
              <a:t>Fare clic sull'icona per inserire un'immagine</a:t>
            </a:r>
            <a:endParaRPr kumimoji="0" lang="en-US" dirty="0"/>
          </a:p>
        </p:txBody>
      </p:sp>
      <p:sp>
        <p:nvSpPr>
          <p:cNvPr id="9" name="Elaborazione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Elaborazione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Segnaposto tes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1F5704F7-5A4E-4D84-82FB-1F638DA5F62D}" type="datetime1">
              <a:rPr lang="it-IT" smtClean="0"/>
              <a:pPr/>
              <a:t>09/03/18</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D2B8C585-5E06-41B0-9FF3-AD5D1B8B7E58}" type="slidenum">
              <a:rPr lang="it-IT" smtClean="0"/>
              <a:pPr/>
              <a:t>‹n.›</a:t>
            </a:fld>
            <a:endParaRPr lang="it-IT"/>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58000" y="274639"/>
            <a:ext cx="1828800" cy="5851525"/>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1143000" y="274640"/>
            <a:ext cx="5562600" cy="5851525"/>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79AA6227-E6B4-4901-A601-70D4981F538A}" type="datetime1">
              <a:rPr lang="it-IT" smtClean="0"/>
              <a:pPr/>
              <a:t>09/03/18</a:t>
            </a:fld>
            <a:endParaRPr lang="it-IT" dirty="0"/>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D2B8C585-5E06-41B0-9FF3-AD5D1B8B7E58}" type="slidenum">
              <a:rPr lang="it-IT" smtClean="0"/>
              <a:pPr/>
              <a:t>‹n.›</a:t>
            </a:fld>
            <a:endParaRPr lang="it-IT"/>
          </a:p>
        </p:txBody>
      </p:sp>
    </p:spTree>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C24151F3-ACEE-4F1A-ABC1-56F6010E3C20}" type="datetime1">
              <a:rPr lang="it-IT" smtClean="0"/>
              <a:pPr/>
              <a:t>09/03/18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1268111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845876C-9E5C-4E91-BD5E-78C076790C8F}" type="datetime1">
              <a:rPr lang="it-IT" smtClean="0"/>
              <a:pPr/>
              <a:t>09/03/18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1464165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5AFBC8E-B313-4452-A2A0-D39A5D69471F}" type="datetime1">
              <a:rPr lang="it-IT" smtClean="0"/>
              <a:pPr/>
              <a:t>09/03/18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886869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4487101-0318-4EFA-9987-D02636328B91}" type="datetime1">
              <a:rPr lang="it-IT" smtClean="0"/>
              <a:pPr/>
              <a:t>09/03/18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3931967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4AB72AC-7BD3-453C-A856-CE69D3E58F1A}" type="datetime1">
              <a:rPr lang="it-IT" smtClean="0"/>
              <a:pPr/>
              <a:t>09/03/18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3706150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B640885-9605-4C5F-8168-E1BA48D02254}" type="datetime1">
              <a:rPr lang="it-IT" smtClean="0"/>
              <a:pPr/>
              <a:t>09/03/18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4127332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3230632-2AC1-453B-8461-30EB7C28EB05}" type="datetime1">
              <a:rPr lang="it-IT" smtClean="0"/>
              <a:pPr/>
              <a:t>09/03/18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2B8C585-5E06-41B0-9FF3-AD5D1B8B7E58}" type="slidenum">
              <a:rPr lang="it-IT" smtClean="0"/>
              <a:pPr/>
              <a:t>‹n.›</a:t>
            </a:fld>
            <a:endParaRPr lang="it-IT"/>
          </a:p>
        </p:txBody>
      </p:sp>
    </p:spTree>
    <p:extLst>
      <p:ext uri="{BB962C8B-B14F-4D97-AF65-F5344CB8AC3E}">
        <p14:creationId xmlns:p14="http://schemas.microsoft.com/office/powerpoint/2010/main" val="2847135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5.xml"/><Relationship Id="rId12" Type="http://schemas.openxmlformats.org/officeDocument/2006/relationships/theme" Target="../theme/theme2.xml"/><Relationship Id="rId1" Type="http://schemas.openxmlformats.org/officeDocument/2006/relationships/slideLayout" Target="../slideLayouts/slideLayout15.xml"/><Relationship Id="rId2" Type="http://schemas.openxmlformats.org/officeDocument/2006/relationships/slideLayout" Target="../slideLayouts/slideLayout16.xml"/><Relationship Id="rId3" Type="http://schemas.openxmlformats.org/officeDocument/2006/relationships/slideLayout" Target="../slideLayouts/slideLayout17.xml"/><Relationship Id="rId4" Type="http://schemas.openxmlformats.org/officeDocument/2006/relationships/slideLayout" Target="../slideLayouts/slideLayout18.xml"/><Relationship Id="rId5" Type="http://schemas.openxmlformats.org/officeDocument/2006/relationships/slideLayout" Target="../slideLayouts/slideLayout19.xml"/><Relationship Id="rId6" Type="http://schemas.openxmlformats.org/officeDocument/2006/relationships/slideLayout" Target="../slideLayouts/slideLayout20.xml"/><Relationship Id="rId7" Type="http://schemas.openxmlformats.org/officeDocument/2006/relationships/slideLayout" Target="../slideLayouts/slideLayout21.xml"/><Relationship Id="rId8" Type="http://schemas.openxmlformats.org/officeDocument/2006/relationships/slideLayout" Target="../slideLayouts/slideLayout22.xml"/><Relationship Id="rId9" Type="http://schemas.openxmlformats.org/officeDocument/2006/relationships/slideLayout" Target="../slideLayouts/slideLayout23.xml"/><Relationship Id="rId10"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cstate="print">
            <a:alphaModFix amt="80000"/>
            <a:lum/>
          </a:blip>
          <a:srcRect/>
          <a:stretch>
            <a:fillRect/>
          </a:stretch>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AA6227-E6B4-4901-A601-70D4981F538A}" type="datetime1">
              <a:rPr lang="it-IT" smtClean="0"/>
              <a:pPr/>
              <a:t>09/03/18</a:t>
            </a:fld>
            <a:endParaRPr lang="it-IT" dirty="0"/>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B8C585-5E06-41B0-9FF3-AD5D1B8B7E58}" type="slidenum">
              <a:rPr lang="it-IT" smtClean="0"/>
              <a:pPr/>
              <a:t>‹n.›</a:t>
            </a:fld>
            <a:endParaRPr lang="it-IT"/>
          </a:p>
        </p:txBody>
      </p:sp>
    </p:spTree>
    <p:extLst>
      <p:ext uri="{BB962C8B-B14F-4D97-AF65-F5344CB8AC3E}">
        <p14:creationId xmlns:p14="http://schemas.microsoft.com/office/powerpoint/2010/main" val="2052529450"/>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11" r:id="rId12"/>
    <p:sldLayoutId id="2147483702" r:id="rId13"/>
    <p:sldLayoutId id="2147483712" r:id="rId14"/>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Tor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nello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ttango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Segnaposto tito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it-IT" smtClean="0"/>
              <a:t>Fare clic per modificare lo stile del titolo</a:t>
            </a:r>
            <a:endParaRPr kumimoji="0" lang="en-US"/>
          </a:p>
        </p:txBody>
      </p:sp>
      <p:sp>
        <p:nvSpPr>
          <p:cNvPr id="9" name="Segnaposto tes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24" name="Segnaposto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9AA6227-E6B4-4901-A601-70D4981F538A}" type="datetime1">
              <a:rPr lang="it-IT" smtClean="0"/>
              <a:pPr/>
              <a:t>09/03/18</a:t>
            </a:fld>
            <a:endParaRPr lang="it-IT" dirty="0"/>
          </a:p>
        </p:txBody>
      </p:sp>
      <p:sp>
        <p:nvSpPr>
          <p:cNvPr id="10" name="Segnaposto piè di pagina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t-IT"/>
          </a:p>
        </p:txBody>
      </p:sp>
      <p:sp>
        <p:nvSpPr>
          <p:cNvPr id="22" name="Segnaposto numero diapositiva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2B8C585-5E06-41B0-9FF3-AD5D1B8B7E58}" type="slidenum">
              <a:rPr lang="it-IT" smtClean="0"/>
              <a:pPr/>
              <a:t>‹n.›</a:t>
            </a:fld>
            <a:endParaRPr lang="it-IT"/>
          </a:p>
        </p:txBody>
      </p:sp>
      <p:sp>
        <p:nvSpPr>
          <p:cNvPr id="15" name="Rettango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187624" y="908720"/>
            <a:ext cx="7200800" cy="2376264"/>
          </a:xfrm>
          <a:scene3d>
            <a:camera prst="obliqueTopLeft"/>
            <a:lightRig rig="threePt" dir="t"/>
          </a:scene3d>
        </p:spPr>
        <p:txBody>
          <a:bodyPr rtlCol="0">
            <a:normAutofit fontScale="55000" lnSpcReduction="20000"/>
          </a:bodyPr>
          <a:lstStyle/>
          <a:p>
            <a:pPr algn="ctr">
              <a:lnSpc>
                <a:spcPct val="120000"/>
              </a:lnSpc>
              <a:defRPr/>
            </a:pPr>
            <a:r>
              <a:rPr lang="it-IT" sz="9600" b="1" i="1" dirty="0" smtClean="0">
                <a:solidFill>
                  <a:srgbClr val="C00000"/>
                </a:solidFill>
                <a:effectLst>
                  <a:outerShdw blurRad="38100" dist="38100" dir="2700000" algn="tl">
                    <a:srgbClr val="000000">
                      <a:alpha val="43137"/>
                    </a:srgbClr>
                  </a:outerShdw>
                </a:effectLst>
              </a:rPr>
              <a:t>CONVEGNO</a:t>
            </a:r>
            <a:r>
              <a:rPr lang="it-IT" sz="9600" b="1" dirty="0" smtClean="0">
                <a:solidFill>
                  <a:srgbClr val="C00000"/>
                </a:solidFill>
                <a:effectLst>
                  <a:outerShdw blurRad="38100" dist="38100" dir="2700000" algn="tl">
                    <a:srgbClr val="000000">
                      <a:alpha val="43137"/>
                    </a:srgbClr>
                  </a:outerShdw>
                </a:effectLst>
              </a:rPr>
              <a:t> </a:t>
            </a:r>
            <a:endParaRPr lang="it-IT" sz="9600" b="1" dirty="0">
              <a:solidFill>
                <a:srgbClr val="C00000"/>
              </a:solidFill>
              <a:effectLst>
                <a:outerShdw blurRad="38100" dist="38100" dir="2700000" algn="tl">
                  <a:srgbClr val="000000">
                    <a:alpha val="43137"/>
                  </a:srgbClr>
                </a:outerShdw>
              </a:effectLst>
            </a:endParaRPr>
          </a:p>
          <a:p>
            <a:pPr algn="ctr">
              <a:lnSpc>
                <a:spcPct val="120000"/>
              </a:lnSpc>
              <a:defRPr/>
            </a:pPr>
            <a:r>
              <a:rPr lang="it-IT" sz="7200" b="1" cap="all" dirty="0">
                <a:solidFill>
                  <a:srgbClr val="0070C0"/>
                </a:solidFill>
                <a:effectLst>
                  <a:outerShdw blurRad="38100" dist="38100" dir="2700000" algn="tl">
                    <a:srgbClr val="000000">
                      <a:alpha val="43137"/>
                    </a:srgbClr>
                  </a:outerShdw>
                </a:effectLst>
              </a:rPr>
              <a:t>“L’ISTITUTO DEL SUBAPPALTO”</a:t>
            </a:r>
          </a:p>
        </p:txBody>
      </p:sp>
      <p:sp>
        <p:nvSpPr>
          <p:cNvPr id="4" name="Segnaposto numero diapositiva 3"/>
          <p:cNvSpPr>
            <a:spLocks noGrp="1"/>
          </p:cNvSpPr>
          <p:nvPr>
            <p:ph type="sldNum" sz="quarter" idx="12"/>
          </p:nvPr>
        </p:nvSpPr>
        <p:spPr/>
        <p:txBody>
          <a:bodyPr/>
          <a:lstStyle/>
          <a:p>
            <a:pPr>
              <a:defRPr/>
            </a:pPr>
            <a:fld id="{C38BB6B7-A174-4AB1-BCCA-5085D630E364}" type="slidenum">
              <a:rPr lang="it-IT" smtClean="0"/>
              <a:pPr>
                <a:defRPr/>
              </a:pPr>
              <a:t>1</a:t>
            </a:fld>
            <a:endParaRPr lang="it-IT"/>
          </a:p>
        </p:txBody>
      </p:sp>
      <p:sp>
        <p:nvSpPr>
          <p:cNvPr id="5" name="Text Box 4"/>
          <p:cNvSpPr txBox="1">
            <a:spLocks noChangeArrowheads="1"/>
          </p:cNvSpPr>
          <p:nvPr/>
        </p:nvSpPr>
        <p:spPr bwMode="auto">
          <a:xfrm>
            <a:off x="5292080" y="3789040"/>
            <a:ext cx="3733800" cy="523220"/>
          </a:xfrm>
          <a:prstGeom prst="rect">
            <a:avLst/>
          </a:prstGeom>
          <a:noFill/>
          <a:ln w="9525">
            <a:noFill/>
            <a:miter lim="800000"/>
            <a:headEnd/>
            <a:tailEnd/>
          </a:ln>
        </p:spPr>
        <p:txBody>
          <a:bodyPr wrap="square">
            <a:spAutoFit/>
          </a:bodyPr>
          <a:lstStyle/>
          <a:p>
            <a:pPr>
              <a:spcBef>
                <a:spcPct val="20000"/>
              </a:spcBef>
              <a:buClr>
                <a:schemeClr val="hlink"/>
              </a:buClr>
              <a:buSzPct val="60000"/>
              <a:buFont typeface="Wingdings" pitchFamily="2" charset="2"/>
              <a:buNone/>
              <a:defRPr/>
            </a:pPr>
            <a:r>
              <a:rPr lang="it-IT" sz="2800" i="1" dirty="0">
                <a:solidFill>
                  <a:srgbClr val="0070C0"/>
                </a:solidFill>
                <a:effectLst>
                  <a:outerShdw blurRad="38100" dist="38100" dir="2700000" algn="tl">
                    <a:srgbClr val="000000">
                      <a:alpha val="43137"/>
                    </a:srgbClr>
                  </a:outerShdw>
                </a:effectLst>
                <a:latin typeface="+mj-lt"/>
              </a:rPr>
              <a:t>Studio Legale Manetti</a:t>
            </a:r>
            <a:endParaRPr lang="it-IT" b="1" i="1" dirty="0">
              <a:solidFill>
                <a:srgbClr val="0070C0"/>
              </a:solidFill>
              <a:effectLst>
                <a:outerShdw blurRad="38100" dist="38100" dir="2700000" algn="tl">
                  <a:srgbClr val="000000">
                    <a:alpha val="43137"/>
                  </a:srgbClr>
                </a:outerShdw>
              </a:effectLst>
              <a:latin typeface="+mj-lt"/>
              <a:cs typeface="Times New Roman" pitchFamily="18" charset="0"/>
            </a:endParaRPr>
          </a:p>
        </p:txBody>
      </p:sp>
      <p:sp>
        <p:nvSpPr>
          <p:cNvPr id="6" name="Rettangolo 5"/>
          <p:cNvSpPr/>
          <p:nvPr/>
        </p:nvSpPr>
        <p:spPr>
          <a:xfrm>
            <a:off x="3491880" y="5085184"/>
            <a:ext cx="5436096" cy="1508105"/>
          </a:xfrm>
          <a:prstGeom prst="rect">
            <a:avLst/>
          </a:prstGeom>
        </p:spPr>
        <p:txBody>
          <a:bodyPr wrap="square">
            <a:spAutoFit/>
          </a:bodyPr>
          <a:lstStyle/>
          <a:p>
            <a:pPr algn="ctr"/>
            <a:r>
              <a:rPr lang="it-IT" b="1" dirty="0">
                <a:solidFill>
                  <a:srgbClr val="1F497D"/>
                </a:solidFill>
                <a:ea typeface="Calibri"/>
              </a:rPr>
              <a:t>ANCE TOSCANA </a:t>
            </a:r>
          </a:p>
          <a:p>
            <a:pPr algn="ctr">
              <a:spcBef>
                <a:spcPts val="1200"/>
              </a:spcBef>
            </a:pPr>
            <a:r>
              <a:rPr lang="it-IT" b="1" dirty="0" smtClean="0">
                <a:solidFill>
                  <a:srgbClr val="1F497D"/>
                </a:solidFill>
              </a:rPr>
              <a:t>9.3.2018</a:t>
            </a:r>
            <a:endParaRPr lang="it-IT" b="1" dirty="0">
              <a:solidFill>
                <a:srgbClr val="1F497D"/>
              </a:solidFill>
            </a:endParaRPr>
          </a:p>
          <a:p>
            <a:pPr algn="ctr">
              <a:spcBef>
                <a:spcPts val="1200"/>
              </a:spcBef>
            </a:pPr>
            <a:r>
              <a:rPr lang="it-IT" b="1" dirty="0">
                <a:solidFill>
                  <a:srgbClr val="1F497D"/>
                </a:solidFill>
              </a:rPr>
              <a:t>HOTEL ALBANI – VIA FIUME 12 - FIRENZE</a:t>
            </a:r>
          </a:p>
          <a:p>
            <a:pPr algn="ctr"/>
            <a:endParaRPr lang="it-IT" b="1" dirty="0"/>
          </a:p>
        </p:txBody>
      </p:sp>
    </p:spTree>
    <p:extLst>
      <p:ext uri="{BB962C8B-B14F-4D97-AF65-F5344CB8AC3E}">
        <p14:creationId xmlns:p14="http://schemas.microsoft.com/office/powerpoint/2010/main" val="1114690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5987752"/>
          </a:xfrm>
        </p:spPr>
        <p:txBody>
          <a:bodyPr/>
          <a:lstStyle/>
          <a:p>
            <a:pPr marL="82296" indent="0" algn="just">
              <a:buNone/>
            </a:pPr>
            <a:endParaRPr lang="it-IT" dirty="0" smtClean="0"/>
          </a:p>
          <a:p>
            <a:pPr marL="82296" indent="0" algn="just">
              <a:buNone/>
            </a:pPr>
            <a:endParaRPr lang="it-IT" dirty="0"/>
          </a:p>
          <a:p>
            <a:pPr marL="82296" indent="0" algn="just">
              <a:buNone/>
            </a:pPr>
            <a:endParaRPr lang="it-IT" dirty="0" smtClean="0"/>
          </a:p>
          <a:p>
            <a:pPr marL="82296" indent="0" algn="just">
              <a:buNone/>
            </a:pPr>
            <a:r>
              <a:rPr lang="it-IT" dirty="0" smtClean="0"/>
              <a:t>D) </a:t>
            </a:r>
            <a:r>
              <a:rPr lang="it-IT" dirty="0"/>
              <a:t>Dichiarazione sostitutiva dell’Appaltatore, ai sensi del D.P.R. n.445/2000 </a:t>
            </a:r>
            <a:r>
              <a:rPr lang="it-IT" dirty="0" err="1"/>
              <a:t>s.m.i.</a:t>
            </a:r>
            <a:r>
              <a:rPr lang="it-IT" dirty="0"/>
              <a:t>, </a:t>
            </a:r>
            <a:r>
              <a:rPr lang="it-IT" b="1" dirty="0"/>
              <a:t>sull’avvenuta verifica dell’</a:t>
            </a:r>
            <a:r>
              <a:rPr lang="it-IT" b="1" dirty="0" err="1"/>
              <a:t>idoneita</a:t>
            </a:r>
            <a:r>
              <a:rPr lang="it-IT" b="1" dirty="0"/>
              <a:t>̀ tecnico professionale del subappaltatore </a:t>
            </a:r>
            <a:r>
              <a:rPr lang="it-IT" dirty="0"/>
              <a:t>ai sensi del comma 3 dell’Allegato XVII del </a:t>
            </a:r>
            <a:r>
              <a:rPr lang="it-IT" b="1" dirty="0"/>
              <a:t>D.lgs. n.81/2008 </a:t>
            </a:r>
            <a:r>
              <a:rPr lang="it-IT" dirty="0" err="1"/>
              <a:t>s.m.i.</a:t>
            </a:r>
            <a:r>
              <a:rPr lang="it-IT" dirty="0"/>
              <a:t> </a:t>
            </a:r>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10</a:t>
            </a:fld>
            <a:endParaRPr lang="it-IT"/>
          </a:p>
        </p:txBody>
      </p:sp>
    </p:spTree>
    <p:extLst>
      <p:ext uri="{BB962C8B-B14F-4D97-AF65-F5344CB8AC3E}">
        <p14:creationId xmlns:p14="http://schemas.microsoft.com/office/powerpoint/2010/main" val="968473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188640"/>
            <a:ext cx="7818072" cy="6059760"/>
          </a:xfrm>
        </p:spPr>
        <p:txBody>
          <a:bodyPr/>
          <a:lstStyle/>
          <a:p>
            <a:pPr marL="0" indent="0" algn="just">
              <a:spcBef>
                <a:spcPts val="0"/>
              </a:spcBef>
              <a:buClrTx/>
              <a:buSzTx/>
              <a:buNone/>
            </a:pPr>
            <a:endParaRPr lang="it-IT" dirty="0" smtClean="0"/>
          </a:p>
          <a:p>
            <a:pPr marL="0" indent="0" algn="just">
              <a:spcBef>
                <a:spcPts val="0"/>
              </a:spcBef>
              <a:buClrTx/>
              <a:buSzTx/>
              <a:buNone/>
            </a:pPr>
            <a:endParaRPr lang="it-IT" dirty="0"/>
          </a:p>
          <a:p>
            <a:pPr marL="0" indent="0" algn="just">
              <a:spcBef>
                <a:spcPts val="0"/>
              </a:spcBef>
              <a:buClrTx/>
              <a:buSzTx/>
              <a:buNone/>
            </a:pPr>
            <a:r>
              <a:rPr lang="it-IT" dirty="0" smtClean="0"/>
              <a:t>E) </a:t>
            </a:r>
            <a:r>
              <a:rPr lang="it-IT" dirty="0"/>
              <a:t>Dichiarazione sostitutiva del subappaltatore, ai sensi del D.P.R. n.445/2000 </a:t>
            </a:r>
            <a:r>
              <a:rPr lang="it-IT" dirty="0" err="1"/>
              <a:t>s.m.i.</a:t>
            </a:r>
            <a:r>
              <a:rPr lang="it-IT" dirty="0"/>
              <a:t>, sull’iscrizione al registro della Camera di commercio, industria, artigianato e agricoltura, attestante </a:t>
            </a:r>
            <a:r>
              <a:rPr lang="it-IT" b="1" dirty="0"/>
              <a:t>il possesso dei requisiti di </a:t>
            </a:r>
            <a:r>
              <a:rPr lang="it-IT" b="1" dirty="0" err="1"/>
              <a:t>idoneita</a:t>
            </a:r>
            <a:r>
              <a:rPr lang="it-IT" b="1" dirty="0"/>
              <a:t>̀ professionale ai sensi dell’art. 83 comma 3 </a:t>
            </a:r>
            <a:r>
              <a:rPr lang="it-IT" dirty="0"/>
              <a:t>del D.lgs. 50/2016 </a:t>
            </a:r>
            <a:r>
              <a:rPr lang="it-IT" dirty="0" err="1"/>
              <a:t>s.m.i.</a:t>
            </a:r>
            <a:r>
              <a:rPr lang="it-IT" dirty="0"/>
              <a:t> </a:t>
            </a:r>
            <a:r>
              <a:rPr lang="it-IT" dirty="0" smtClean="0"/>
              <a:t>(ovvero copia del Certificato di iscrizione alla Camera di Commercio).</a:t>
            </a:r>
            <a:endParaRPr lang="it-IT" dirty="0"/>
          </a:p>
          <a:p>
            <a:pPr marL="0" marR="0" lvl="0" indent="0"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11</a:t>
            </a:fld>
            <a:endParaRPr lang="it-IT"/>
          </a:p>
        </p:txBody>
      </p:sp>
    </p:spTree>
    <p:extLst>
      <p:ext uri="{BB962C8B-B14F-4D97-AF65-F5344CB8AC3E}">
        <p14:creationId xmlns:p14="http://schemas.microsoft.com/office/powerpoint/2010/main" val="13527303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188640"/>
            <a:ext cx="7818072" cy="6059760"/>
          </a:xfrm>
        </p:spPr>
        <p:txBody>
          <a:bodyPr/>
          <a:lstStyle/>
          <a:p>
            <a:pPr marL="0" indent="0" algn="just">
              <a:spcBef>
                <a:spcPts val="0"/>
              </a:spcBef>
              <a:buClrTx/>
              <a:buSzTx/>
              <a:buNone/>
            </a:pPr>
            <a:endParaRPr lang="it-IT" dirty="0" smtClean="0"/>
          </a:p>
          <a:p>
            <a:pPr marL="0" indent="0" algn="just">
              <a:spcBef>
                <a:spcPts val="0"/>
              </a:spcBef>
              <a:buClrTx/>
              <a:buSzTx/>
              <a:buNone/>
            </a:pPr>
            <a:endParaRPr lang="it-IT" dirty="0"/>
          </a:p>
          <a:p>
            <a:pPr marL="0" indent="0" algn="just">
              <a:spcBef>
                <a:spcPts val="0"/>
              </a:spcBef>
              <a:buClrTx/>
              <a:buSzTx/>
              <a:buNone/>
            </a:pPr>
            <a:endParaRPr lang="it-IT" dirty="0" smtClean="0"/>
          </a:p>
          <a:p>
            <a:pPr marL="0" indent="0" algn="just">
              <a:spcBef>
                <a:spcPts val="0"/>
              </a:spcBef>
              <a:buClrTx/>
              <a:buSzTx/>
              <a:buNone/>
            </a:pPr>
            <a:r>
              <a:rPr lang="it-IT" dirty="0" err="1" smtClean="0"/>
              <a:t>F</a:t>
            </a:r>
            <a:r>
              <a:rPr lang="it-IT" dirty="0" smtClean="0"/>
              <a:t>) </a:t>
            </a:r>
            <a:r>
              <a:rPr lang="it-IT" dirty="0"/>
              <a:t>Dichiarazione sostitutiva del subappaltatore, ai sensi del D.P.R. n.445/2000 s.m.i., sulla </a:t>
            </a:r>
            <a:r>
              <a:rPr lang="it-IT" b="1" dirty="0"/>
              <a:t>regolarità contributiva </a:t>
            </a:r>
            <a:r>
              <a:rPr lang="it-IT" dirty="0"/>
              <a:t>completa di tutte le informazioni necessarie per richiedere il </a:t>
            </a:r>
            <a:r>
              <a:rPr lang="it-IT" b="1" dirty="0"/>
              <a:t>D.U.R.C.</a:t>
            </a:r>
            <a:r>
              <a:rPr lang="it-IT" dirty="0"/>
              <a:t> </a:t>
            </a:r>
          </a:p>
          <a:p>
            <a:pPr marL="0" marR="0" lvl="0" indent="0"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12</a:t>
            </a:fld>
            <a:endParaRPr lang="it-IT"/>
          </a:p>
        </p:txBody>
      </p:sp>
    </p:spTree>
    <p:extLst>
      <p:ext uri="{BB962C8B-B14F-4D97-AF65-F5344CB8AC3E}">
        <p14:creationId xmlns:p14="http://schemas.microsoft.com/office/powerpoint/2010/main" val="20764498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260648"/>
            <a:ext cx="7818072" cy="5987752"/>
          </a:xfrm>
        </p:spPr>
        <p:txBody>
          <a:bodyPr/>
          <a:lstStyle/>
          <a:p>
            <a:pPr marL="0" indent="0" algn="just">
              <a:spcBef>
                <a:spcPts val="0"/>
              </a:spcBef>
              <a:buClrTx/>
              <a:buSzTx/>
              <a:buNone/>
            </a:pPr>
            <a:endParaRPr lang="it-IT" dirty="0" smtClean="0"/>
          </a:p>
          <a:p>
            <a:pPr marL="0" indent="0" algn="just">
              <a:spcBef>
                <a:spcPts val="0"/>
              </a:spcBef>
              <a:buClrTx/>
              <a:buSzTx/>
              <a:buNone/>
            </a:pPr>
            <a:endParaRPr lang="it-IT" dirty="0"/>
          </a:p>
          <a:p>
            <a:pPr marL="0" indent="0" algn="just">
              <a:spcBef>
                <a:spcPts val="0"/>
              </a:spcBef>
              <a:buClrTx/>
              <a:buSzTx/>
              <a:buNone/>
            </a:pPr>
            <a:endParaRPr lang="it-IT" dirty="0" smtClean="0"/>
          </a:p>
          <a:p>
            <a:pPr marL="0" indent="0" algn="just">
              <a:spcBef>
                <a:spcPts val="0"/>
              </a:spcBef>
              <a:buClrTx/>
              <a:buSzTx/>
              <a:buNone/>
            </a:pPr>
            <a:r>
              <a:rPr lang="it-IT" dirty="0" smtClean="0"/>
              <a:t>G) </a:t>
            </a:r>
            <a:r>
              <a:rPr lang="it-IT" dirty="0"/>
              <a:t>Dichiarazione sostitutiva del subappaltatore, ai sensi del D.P.R. n.445/2000 </a:t>
            </a:r>
            <a:r>
              <a:rPr lang="it-IT" dirty="0" err="1"/>
              <a:t>s.m.i.</a:t>
            </a:r>
            <a:r>
              <a:rPr lang="it-IT" dirty="0"/>
              <a:t>, circa la propria </a:t>
            </a:r>
            <a:r>
              <a:rPr lang="it-IT" b="1" dirty="0"/>
              <a:t>composizione societaria ai sensi dell’art. 1 D.P.C.M. n.187/1991 </a:t>
            </a:r>
            <a:r>
              <a:rPr lang="it-IT" dirty="0" err="1"/>
              <a:t>s.m.i.</a:t>
            </a:r>
            <a:r>
              <a:rPr lang="it-IT" dirty="0"/>
              <a:t> (solo per le </a:t>
            </a:r>
            <a:r>
              <a:rPr lang="it-IT" dirty="0" err="1"/>
              <a:t>Societa</a:t>
            </a:r>
            <a:r>
              <a:rPr lang="it-IT" dirty="0"/>
              <a:t>̀ di Capitali) </a:t>
            </a:r>
          </a:p>
          <a:p>
            <a:pPr marL="0" marR="0" lvl="0" indent="0"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13</a:t>
            </a:fld>
            <a:endParaRPr lang="it-IT"/>
          </a:p>
        </p:txBody>
      </p:sp>
    </p:spTree>
    <p:extLst>
      <p:ext uri="{BB962C8B-B14F-4D97-AF65-F5344CB8AC3E}">
        <p14:creationId xmlns:p14="http://schemas.microsoft.com/office/powerpoint/2010/main" val="1356294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260648"/>
            <a:ext cx="7818072" cy="5987752"/>
          </a:xfrm>
        </p:spPr>
        <p:txBody>
          <a:bodyPr/>
          <a:lstStyle/>
          <a:p>
            <a:pPr marL="0" indent="0" algn="just">
              <a:spcBef>
                <a:spcPts val="0"/>
              </a:spcBef>
              <a:buClrTx/>
              <a:buSzTx/>
              <a:buNone/>
            </a:pPr>
            <a:endParaRPr lang="it-IT" dirty="0" smtClean="0"/>
          </a:p>
          <a:p>
            <a:pPr marL="0" indent="0" algn="just">
              <a:spcBef>
                <a:spcPts val="0"/>
              </a:spcBef>
              <a:buClrTx/>
              <a:buSzTx/>
              <a:buNone/>
            </a:pPr>
            <a:endParaRPr lang="it-IT" dirty="0"/>
          </a:p>
          <a:p>
            <a:pPr marL="0" indent="0" algn="just">
              <a:spcBef>
                <a:spcPts val="0"/>
              </a:spcBef>
              <a:buClrTx/>
              <a:buSzTx/>
              <a:buNone/>
            </a:pPr>
            <a:endParaRPr lang="it-IT" dirty="0" smtClean="0"/>
          </a:p>
          <a:p>
            <a:pPr marL="0" indent="0" algn="just">
              <a:spcBef>
                <a:spcPts val="0"/>
              </a:spcBef>
              <a:buClrTx/>
              <a:buSzTx/>
              <a:buNone/>
            </a:pPr>
            <a:endParaRPr lang="it-IT" dirty="0"/>
          </a:p>
          <a:p>
            <a:pPr marL="0" indent="0" algn="just">
              <a:spcBef>
                <a:spcPts val="0"/>
              </a:spcBef>
              <a:buClrTx/>
              <a:buSzTx/>
              <a:buNone/>
            </a:pPr>
            <a:r>
              <a:rPr lang="it-IT" dirty="0" smtClean="0"/>
              <a:t>H) </a:t>
            </a:r>
            <a:r>
              <a:rPr lang="it-IT" dirty="0"/>
              <a:t>Dichiarazione sostitutiva del subappaltatore, ai sensi del D.P.R. n.445/2000 </a:t>
            </a:r>
            <a:r>
              <a:rPr lang="it-IT" dirty="0" err="1"/>
              <a:t>s.m.i.</a:t>
            </a:r>
            <a:r>
              <a:rPr lang="it-IT" dirty="0"/>
              <a:t>, </a:t>
            </a:r>
            <a:r>
              <a:rPr lang="it-IT" b="1" dirty="0"/>
              <a:t>sull’assenza di motivi di esclusione ai sensi dell’art. 80 del D.lgs. 50/2016 </a:t>
            </a:r>
            <a:r>
              <a:rPr lang="it-IT" dirty="0" err="1"/>
              <a:t>s.m.i.</a:t>
            </a:r>
            <a:r>
              <a:rPr lang="it-IT" dirty="0"/>
              <a:t> </a:t>
            </a:r>
          </a:p>
          <a:p>
            <a:pPr marL="0" marR="0" lvl="0" indent="0"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14</a:t>
            </a:fld>
            <a:endParaRPr lang="it-IT"/>
          </a:p>
        </p:txBody>
      </p:sp>
    </p:spTree>
    <p:extLst>
      <p:ext uri="{BB962C8B-B14F-4D97-AF65-F5344CB8AC3E}">
        <p14:creationId xmlns:p14="http://schemas.microsoft.com/office/powerpoint/2010/main" val="10439830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188640"/>
            <a:ext cx="7818072" cy="6059760"/>
          </a:xfrm>
        </p:spPr>
        <p:txBody>
          <a:bodyPr>
            <a:normAutofit/>
          </a:bodyPr>
          <a:lstStyle/>
          <a:p>
            <a:pPr marL="0" indent="0" algn="just">
              <a:spcBef>
                <a:spcPts val="0"/>
              </a:spcBef>
              <a:buClrTx/>
              <a:buSzTx/>
              <a:buNone/>
            </a:pPr>
            <a:endParaRPr lang="it-IT" dirty="0" smtClean="0"/>
          </a:p>
          <a:p>
            <a:pPr marL="0" indent="0" algn="just">
              <a:spcBef>
                <a:spcPts val="0"/>
              </a:spcBef>
              <a:buClrTx/>
              <a:buSzTx/>
              <a:buNone/>
            </a:pPr>
            <a:endParaRPr lang="it-IT" dirty="0"/>
          </a:p>
          <a:p>
            <a:pPr marL="0" indent="0" algn="just">
              <a:spcBef>
                <a:spcPts val="0"/>
              </a:spcBef>
              <a:buClrTx/>
              <a:buSzTx/>
              <a:buNone/>
            </a:pPr>
            <a:r>
              <a:rPr lang="it-IT" dirty="0" smtClean="0"/>
              <a:t>I) Dichiarazione sostitutiva del subappaltatore, ai sensi del D.P.R. n. 445/2000 s.m.i., attestante di essere </a:t>
            </a:r>
            <a:r>
              <a:rPr lang="it-IT" b="1" dirty="0" smtClean="0"/>
              <a:t>in regola con le norme che disciplinano il diritto al lavoro dei disabili ai sensi dell’art. 17 della Legge n.68/1999 </a:t>
            </a:r>
            <a:r>
              <a:rPr lang="it-IT" dirty="0" smtClean="0"/>
              <a:t>s.m.i., con espressa indicazione dell’Ente presso il quale condurre la verifica di tale dichiarazione, </a:t>
            </a:r>
            <a:r>
              <a:rPr lang="it-IT" b="1" dirty="0" smtClean="0"/>
              <a:t>o in alternativa, di non essere soggetto agli obblighi di cui alla Legge n. 68/1999 </a:t>
            </a:r>
            <a:r>
              <a:rPr lang="it-IT" dirty="0" smtClean="0"/>
              <a:t>s.m.i. </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15</a:t>
            </a:fld>
            <a:endParaRPr lang="it-IT"/>
          </a:p>
        </p:txBody>
      </p:sp>
    </p:spTree>
    <p:extLst>
      <p:ext uri="{BB962C8B-B14F-4D97-AF65-F5344CB8AC3E}">
        <p14:creationId xmlns:p14="http://schemas.microsoft.com/office/powerpoint/2010/main" val="12820446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260648"/>
            <a:ext cx="7890080" cy="5987752"/>
          </a:xfrm>
        </p:spPr>
        <p:txBody>
          <a:bodyPr/>
          <a:lstStyle/>
          <a:p>
            <a:pPr marL="0" indent="0" algn="just">
              <a:spcBef>
                <a:spcPts val="0"/>
              </a:spcBef>
              <a:buClrTx/>
              <a:buSzTx/>
              <a:buNone/>
            </a:pPr>
            <a:endParaRPr lang="it-IT" dirty="0" smtClean="0"/>
          </a:p>
          <a:p>
            <a:pPr marL="0" indent="0" algn="just">
              <a:spcBef>
                <a:spcPts val="0"/>
              </a:spcBef>
              <a:buClrTx/>
              <a:buSzTx/>
              <a:buNone/>
            </a:pPr>
            <a:endParaRPr lang="it-IT" dirty="0"/>
          </a:p>
          <a:p>
            <a:pPr marL="0" indent="0" algn="just">
              <a:spcBef>
                <a:spcPts val="0"/>
              </a:spcBef>
              <a:buClrTx/>
              <a:buSzTx/>
              <a:buNone/>
            </a:pPr>
            <a:r>
              <a:rPr lang="it-IT" dirty="0" smtClean="0"/>
              <a:t>L) </a:t>
            </a:r>
            <a:r>
              <a:rPr lang="it-IT" dirty="0"/>
              <a:t>Comunicazione del subappaltatore ai sensi dell’art. 3, comma 7, Legge n. 136/2010 </a:t>
            </a:r>
            <a:r>
              <a:rPr lang="it-IT" dirty="0" err="1"/>
              <a:t>s.m.i.</a:t>
            </a:r>
            <a:r>
              <a:rPr lang="it-IT" dirty="0"/>
              <a:t> sulla </a:t>
            </a:r>
            <a:r>
              <a:rPr lang="it-IT" dirty="0" err="1"/>
              <a:t>tracciabilita</a:t>
            </a:r>
            <a:r>
              <a:rPr lang="it-IT" dirty="0"/>
              <a:t>̀ dei flussi </a:t>
            </a:r>
            <a:r>
              <a:rPr lang="it-IT" dirty="0" smtClean="0"/>
              <a:t>finanziari. La </a:t>
            </a:r>
            <a:r>
              <a:rPr lang="it-IT" dirty="0"/>
              <a:t>Stazione appaltante </a:t>
            </a:r>
            <a:r>
              <a:rPr lang="it-IT" dirty="0" err="1" smtClean="0"/>
              <a:t>provvedera</a:t>
            </a:r>
            <a:r>
              <a:rPr lang="it-IT" dirty="0" smtClean="0"/>
              <a:t>̀ </a:t>
            </a:r>
            <a:r>
              <a:rPr lang="it-IT" b="1" dirty="0"/>
              <a:t>al pagamento diretto al subappaltatore sui conti correnti indicati in tale comunicazione</a:t>
            </a:r>
            <a:r>
              <a:rPr lang="it-IT" dirty="0"/>
              <a:t> nei casi previsti dal comma 13 dell’art. 105 del D.Lgs. </a:t>
            </a:r>
            <a:r>
              <a:rPr lang="it-IT" dirty="0" smtClean="0"/>
              <a:t>50/2016 </a:t>
            </a:r>
            <a:r>
              <a:rPr lang="it-IT" dirty="0"/>
              <a:t>s.m.i.; </a:t>
            </a:r>
          </a:p>
          <a:p>
            <a:pPr marL="0" indent="0">
              <a:spcBef>
                <a:spcPts val="0"/>
              </a:spcBef>
              <a:buClrTx/>
              <a:buSzTx/>
              <a:buNone/>
            </a:pPr>
            <a:endParaRPr lang="it-IT" dirty="0"/>
          </a:p>
          <a:p>
            <a:pPr marL="0" marR="0" lvl="0" indent="0"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16</a:t>
            </a:fld>
            <a:endParaRPr lang="it-IT"/>
          </a:p>
        </p:txBody>
      </p:sp>
    </p:spTree>
    <p:extLst>
      <p:ext uri="{BB962C8B-B14F-4D97-AF65-F5344CB8AC3E}">
        <p14:creationId xmlns:p14="http://schemas.microsoft.com/office/powerpoint/2010/main" val="16217249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lvl="0" algn="ctr"/>
            <a:r>
              <a:rPr lang="it-IT" sz="2400" b="1" dirty="0">
                <a:solidFill>
                  <a:srgbClr val="0070C0"/>
                </a:solidFill>
              </a:rPr>
              <a:t>2.2. PER I SUBAPPALTI DI IMPORTO SUPERIORE AD EURO </a:t>
            </a:r>
            <a:r>
              <a:rPr lang="it-IT" sz="2400" b="1" dirty="0" smtClean="0">
                <a:solidFill>
                  <a:srgbClr val="0070C0"/>
                </a:solidFill>
              </a:rPr>
              <a:t>150.000,00  ALLEGARE:</a:t>
            </a:r>
            <a:r>
              <a:rPr lang="it-IT" sz="2400" b="1" dirty="0"/>
              <a:t/>
            </a:r>
            <a:br>
              <a:rPr lang="it-IT" sz="2400" b="1" dirty="0"/>
            </a:br>
            <a:endParaRPr lang="it-IT" sz="2400" b="1" dirty="0"/>
          </a:p>
        </p:txBody>
      </p:sp>
      <p:sp>
        <p:nvSpPr>
          <p:cNvPr id="3" name="Segnaposto contenuto 2"/>
          <p:cNvSpPr>
            <a:spLocks noGrp="1"/>
          </p:cNvSpPr>
          <p:nvPr>
            <p:ph idx="1"/>
          </p:nvPr>
        </p:nvSpPr>
        <p:spPr>
          <a:xfrm>
            <a:off x="1187624" y="2204864"/>
            <a:ext cx="7746064" cy="4043536"/>
          </a:xfrm>
        </p:spPr>
        <p:txBody>
          <a:bodyPr/>
          <a:lstStyle/>
          <a:p>
            <a:pPr marL="0" indent="0" algn="just">
              <a:spcBef>
                <a:spcPts val="0"/>
              </a:spcBef>
              <a:buClrTx/>
              <a:buSzTx/>
              <a:buNone/>
            </a:pPr>
            <a:r>
              <a:rPr lang="it-IT" dirty="0" smtClean="0"/>
              <a:t>A) </a:t>
            </a:r>
            <a:r>
              <a:rPr lang="it-IT" b="1" dirty="0"/>
              <a:t>Attestazione SOA </a:t>
            </a:r>
            <a:r>
              <a:rPr lang="it-IT" dirty="0"/>
              <a:t>in corso di </a:t>
            </a:r>
            <a:r>
              <a:rPr lang="it-IT" dirty="0" err="1"/>
              <a:t>validita</a:t>
            </a:r>
            <a:r>
              <a:rPr lang="it-IT" dirty="0"/>
              <a:t>̀ in ordine al possesso dei requisiti di qualificazione necessari all’esecuzione dei lavori da </a:t>
            </a:r>
            <a:r>
              <a:rPr lang="it-IT" dirty="0" smtClean="0"/>
              <a:t>sub-affidare; </a:t>
            </a:r>
            <a:endParaRPr lang="it-IT" dirty="0"/>
          </a:p>
          <a:p>
            <a:pPr marL="0" marR="0" lvl="0" indent="0" algn="just"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17</a:t>
            </a:fld>
            <a:endParaRPr lang="it-IT"/>
          </a:p>
        </p:txBody>
      </p:sp>
    </p:spTree>
    <p:extLst>
      <p:ext uri="{BB962C8B-B14F-4D97-AF65-F5344CB8AC3E}">
        <p14:creationId xmlns:p14="http://schemas.microsoft.com/office/powerpoint/2010/main" val="4679465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260648"/>
            <a:ext cx="7818072" cy="5987752"/>
          </a:xfrm>
        </p:spPr>
        <p:txBody>
          <a:bodyPr>
            <a:normAutofit fontScale="85000" lnSpcReduction="20000"/>
          </a:bodyPr>
          <a:lstStyle/>
          <a:p>
            <a:pPr marL="0" indent="0" algn="just">
              <a:spcBef>
                <a:spcPts val="0"/>
              </a:spcBef>
              <a:buClrTx/>
              <a:buSzTx/>
              <a:buNone/>
            </a:pPr>
            <a:endParaRPr lang="it-IT" dirty="0" smtClean="0"/>
          </a:p>
          <a:p>
            <a:pPr marL="0" indent="0" algn="just">
              <a:spcBef>
                <a:spcPts val="0"/>
              </a:spcBef>
              <a:buClrTx/>
              <a:buSzTx/>
              <a:buNone/>
            </a:pPr>
            <a:r>
              <a:rPr lang="it-IT" dirty="0" smtClean="0"/>
              <a:t>B) </a:t>
            </a:r>
            <a:r>
              <a:rPr lang="it-IT" b="1" dirty="0"/>
              <a:t>Dichiarazione sostitutiva </a:t>
            </a:r>
            <a:r>
              <a:rPr lang="it-IT" dirty="0"/>
              <a:t>del subappaltatore, ai sensi del D.P.R. n. 445/2000 </a:t>
            </a:r>
            <a:r>
              <a:rPr lang="it-IT" dirty="0" err="1"/>
              <a:t>s.m.i.</a:t>
            </a:r>
            <a:r>
              <a:rPr lang="it-IT" dirty="0"/>
              <a:t>, contenente le </a:t>
            </a:r>
            <a:r>
              <a:rPr lang="it-IT" dirty="0" err="1"/>
              <a:t>generalita</a:t>
            </a:r>
            <a:r>
              <a:rPr lang="it-IT" dirty="0"/>
              <a:t>̀ di tutti i soggetti elencati all'art. 85 del D </a:t>
            </a:r>
            <a:r>
              <a:rPr lang="it-IT" dirty="0" err="1"/>
              <a:t>Lgs</a:t>
            </a:r>
            <a:r>
              <a:rPr lang="it-IT" dirty="0"/>
              <a:t>. 159/2011 </a:t>
            </a:r>
            <a:r>
              <a:rPr lang="it-IT" dirty="0" err="1"/>
              <a:t>s.m.i.</a:t>
            </a:r>
            <a:r>
              <a:rPr lang="it-IT" dirty="0"/>
              <a:t>, </a:t>
            </a:r>
            <a:r>
              <a:rPr lang="it-IT" b="1" dirty="0"/>
              <a:t>con i relativi familiari conviventi</a:t>
            </a:r>
            <a:r>
              <a:rPr lang="it-IT" dirty="0"/>
              <a:t>, e di cui al primo periodo del comma 5 dell’art. 91 del medesimo </a:t>
            </a:r>
            <a:r>
              <a:rPr lang="it-IT" dirty="0" smtClean="0"/>
              <a:t>D. </a:t>
            </a:r>
            <a:r>
              <a:rPr lang="it-IT" dirty="0" err="1"/>
              <a:t>Lgs</a:t>
            </a:r>
            <a:r>
              <a:rPr lang="it-IT" dirty="0"/>
              <a:t>. 159/2011 </a:t>
            </a:r>
            <a:r>
              <a:rPr lang="it-IT" dirty="0" err="1"/>
              <a:t>s.m.i.</a:t>
            </a:r>
            <a:r>
              <a:rPr lang="it-IT" dirty="0"/>
              <a:t> (ovvero i procuratori generali, i procuratori speciali, </a:t>
            </a:r>
            <a:r>
              <a:rPr lang="it-IT" dirty="0" err="1"/>
              <a:t>nonche</a:t>
            </a:r>
            <a:r>
              <a:rPr lang="it-IT" dirty="0"/>
              <a:t>́ i loro familiari conviventi, che, sulla base dei poteri conferitigli, siano legittimati a partecipare alle procedure di affidamento di appalti pubblici, a stipulare i relativi contratti e, </a:t>
            </a:r>
            <a:r>
              <a:rPr lang="it-IT" dirty="0" err="1"/>
              <a:t>piu</a:t>
            </a:r>
            <a:r>
              <a:rPr lang="it-IT" dirty="0"/>
              <a:t>̀ in generale, i procuratori speciali che esercitano poteri che, per la rilevanza sostanziale e lo spessore economico, sono tali da impegnare sul piano decisionale e </a:t>
            </a:r>
            <a:r>
              <a:rPr lang="it-IT" dirty="0" err="1"/>
              <a:t>gestorio</a:t>
            </a:r>
            <a:r>
              <a:rPr lang="it-IT" dirty="0"/>
              <a:t> la </a:t>
            </a:r>
            <a:r>
              <a:rPr lang="it-IT" dirty="0" err="1"/>
              <a:t>societa</a:t>
            </a:r>
            <a:r>
              <a:rPr lang="it-IT" dirty="0"/>
              <a:t>̀ determinandone in qualsiasi modo le scelte o gli indirizzi</a:t>
            </a:r>
            <a:r>
              <a:rPr lang="it-IT" dirty="0" smtClean="0"/>
              <a:t>). DICHIARAZIONE ANTIMAFIA</a:t>
            </a:r>
            <a:endParaRPr lang="it-IT" dirty="0"/>
          </a:p>
          <a:p>
            <a:pPr marL="0" marR="0" lvl="0" indent="0"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18</a:t>
            </a:fld>
            <a:endParaRPr lang="it-IT"/>
          </a:p>
        </p:txBody>
      </p:sp>
    </p:spTree>
    <p:extLst>
      <p:ext uri="{BB962C8B-B14F-4D97-AF65-F5344CB8AC3E}">
        <p14:creationId xmlns:p14="http://schemas.microsoft.com/office/powerpoint/2010/main" val="6929875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b="1" dirty="0" smtClean="0">
                <a:solidFill>
                  <a:srgbClr val="0070C0"/>
                </a:solidFill>
              </a:rPr>
              <a:t>2.3 PER I SUBAPPALTI DI IMPORTO UGUALE O INFERIORE AD EURO 150.000,00</a:t>
            </a:r>
            <a:endParaRPr lang="it-IT" sz="2400" b="1" dirty="0">
              <a:solidFill>
                <a:srgbClr val="0070C0"/>
              </a:solidFill>
            </a:endParaRPr>
          </a:p>
        </p:txBody>
      </p:sp>
      <p:sp>
        <p:nvSpPr>
          <p:cNvPr id="3" name="Segnaposto contenuto 2"/>
          <p:cNvSpPr>
            <a:spLocks noGrp="1"/>
          </p:cNvSpPr>
          <p:nvPr>
            <p:ph idx="1"/>
          </p:nvPr>
        </p:nvSpPr>
        <p:spPr/>
        <p:txBody>
          <a:bodyPr/>
          <a:lstStyle/>
          <a:p>
            <a:pPr marL="0" indent="0" algn="just">
              <a:spcBef>
                <a:spcPts val="0"/>
              </a:spcBef>
              <a:buClrTx/>
              <a:buSzTx/>
              <a:buNone/>
            </a:pPr>
            <a:r>
              <a:rPr lang="it-IT" dirty="0" smtClean="0"/>
              <a:t>A) </a:t>
            </a:r>
            <a:r>
              <a:rPr lang="it-IT" dirty="0"/>
              <a:t>Dichiarazione sostitutiva del subappaltatore, ai sensi del D.P.R. n.445/2000 </a:t>
            </a:r>
            <a:r>
              <a:rPr lang="it-IT" dirty="0" err="1"/>
              <a:t>s.m.i.</a:t>
            </a:r>
            <a:r>
              <a:rPr lang="it-IT" dirty="0"/>
              <a:t>, sul possesso dei requisiti di cui all’art. 90 del D.P.R. n. 207/2010 </a:t>
            </a:r>
            <a:r>
              <a:rPr lang="it-IT" dirty="0" err="1"/>
              <a:t>s.m.i.</a:t>
            </a:r>
            <a:r>
              <a:rPr lang="it-IT" dirty="0"/>
              <a:t>, completa dei necessari documenti a comprova di tali </a:t>
            </a:r>
            <a:r>
              <a:rPr lang="it-IT" dirty="0" smtClean="0"/>
              <a:t>requisiti. </a:t>
            </a:r>
          </a:p>
          <a:p>
            <a:pPr marL="0" indent="0" algn="just">
              <a:spcBef>
                <a:spcPts val="0"/>
              </a:spcBef>
              <a:buClrTx/>
              <a:buSzTx/>
              <a:buNone/>
            </a:pPr>
            <a:endParaRPr lang="it-IT" dirty="0"/>
          </a:p>
          <a:p>
            <a:pPr marL="0" indent="0" algn="ctr">
              <a:spcBef>
                <a:spcPts val="0"/>
              </a:spcBef>
              <a:buClrTx/>
              <a:buSzTx/>
              <a:buNone/>
            </a:pPr>
            <a:r>
              <a:rPr lang="it-IT" u="sng" dirty="0" smtClean="0">
                <a:solidFill>
                  <a:srgbClr val="FF0000"/>
                </a:solidFill>
              </a:rPr>
              <a:t>OPPURE IN ALTERNATIVA  </a:t>
            </a:r>
            <a:endParaRPr lang="it-IT" u="sng" dirty="0">
              <a:solidFill>
                <a:srgbClr val="FF000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it-IT" u="sng" dirty="0">
              <a:solidFill>
                <a:srgbClr val="FF0000"/>
              </a:solidFill>
            </a:endParaRP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19</a:t>
            </a:fld>
            <a:endParaRPr lang="it-IT"/>
          </a:p>
        </p:txBody>
      </p:sp>
    </p:spTree>
    <p:extLst>
      <p:ext uri="{BB962C8B-B14F-4D97-AF65-F5344CB8AC3E}">
        <p14:creationId xmlns:p14="http://schemas.microsoft.com/office/powerpoint/2010/main" val="1237397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spcBef>
                <a:spcPct val="20000"/>
              </a:spcBef>
              <a:defRPr/>
            </a:pPr>
            <a:r>
              <a:rPr lang="it-IT" sz="4100" dirty="0" smtClean="0">
                <a:solidFill>
                  <a:srgbClr val="0070C0"/>
                </a:solidFill>
                <a:effectLst>
                  <a:outerShdw blurRad="38100" dist="38100" dir="2700000" algn="tl">
                    <a:srgbClr val="000000">
                      <a:alpha val="43137"/>
                    </a:srgbClr>
                  </a:outerShdw>
                </a:effectLst>
                <a:latin typeface="+mn-lt"/>
                <a:ea typeface="+mn-ea"/>
                <a:cs typeface="+mn-cs"/>
              </a:rPr>
              <a:t>Introduzione</a:t>
            </a:r>
            <a:endParaRPr lang="it-IT" sz="4100" dirty="0">
              <a:solidFill>
                <a:srgbClr val="0070C0"/>
              </a:solidFill>
              <a:effectLst>
                <a:outerShdw blurRad="38100" dist="38100" dir="2700000" algn="tl">
                  <a:srgbClr val="000000">
                    <a:alpha val="43137"/>
                  </a:srgbClr>
                </a:outerShdw>
              </a:effectLst>
              <a:latin typeface="+mn-lt"/>
              <a:ea typeface="+mn-ea"/>
              <a:cs typeface="+mn-cs"/>
            </a:endParaRPr>
          </a:p>
        </p:txBody>
      </p:sp>
      <p:sp>
        <p:nvSpPr>
          <p:cNvPr id="4" name="Segnaposto numero diapositiva 3"/>
          <p:cNvSpPr>
            <a:spLocks noGrp="1"/>
          </p:cNvSpPr>
          <p:nvPr>
            <p:ph type="sldNum" sz="quarter" idx="12"/>
          </p:nvPr>
        </p:nvSpPr>
        <p:spPr/>
        <p:txBody>
          <a:bodyPr/>
          <a:lstStyle/>
          <a:p>
            <a:pPr>
              <a:defRPr/>
            </a:pPr>
            <a:fld id="{C38BB6B7-A174-4AB1-BCCA-5085D630E364}" type="slidenum">
              <a:rPr lang="it-IT" smtClean="0"/>
              <a:pPr>
                <a:defRPr/>
              </a:pPr>
              <a:t>2</a:t>
            </a:fld>
            <a:endParaRPr lang="it-IT"/>
          </a:p>
        </p:txBody>
      </p:sp>
    </p:spTree>
    <p:extLst>
      <p:ext uri="{BB962C8B-B14F-4D97-AF65-F5344CB8AC3E}">
        <p14:creationId xmlns:p14="http://schemas.microsoft.com/office/powerpoint/2010/main" val="39272847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188640"/>
            <a:ext cx="7890080" cy="6059760"/>
          </a:xfrm>
        </p:spPr>
        <p:txBody>
          <a:bodyPr/>
          <a:lstStyle/>
          <a:p>
            <a:pPr marL="0" indent="0" algn="just">
              <a:spcBef>
                <a:spcPts val="0"/>
              </a:spcBef>
              <a:buClrTx/>
              <a:buSzTx/>
              <a:buNone/>
            </a:pPr>
            <a:r>
              <a:rPr lang="it-IT" dirty="0" smtClean="0"/>
              <a:t>B) Attestazione </a:t>
            </a:r>
            <a:r>
              <a:rPr lang="it-IT" dirty="0"/>
              <a:t>SOA con qualunque categoria in corso di </a:t>
            </a:r>
            <a:r>
              <a:rPr lang="it-IT" dirty="0" err="1"/>
              <a:t>validita</a:t>
            </a:r>
            <a:r>
              <a:rPr lang="it-IT" dirty="0"/>
              <a:t>̀ in ordine al possesso dei requisiti di qualificazione necessari all’esecuzione dei lavori da </a:t>
            </a:r>
            <a:r>
              <a:rPr lang="it-IT" dirty="0" smtClean="0"/>
              <a:t>sub-affidare.</a:t>
            </a:r>
          </a:p>
          <a:p>
            <a:pPr marL="0" indent="0" algn="ctr">
              <a:spcBef>
                <a:spcPts val="0"/>
              </a:spcBef>
              <a:buClrTx/>
              <a:buSzTx/>
              <a:buNone/>
            </a:pPr>
            <a:endParaRPr lang="it-IT" sz="2000" dirty="0" smtClean="0"/>
          </a:p>
          <a:p>
            <a:pPr marL="0" indent="0" algn="ctr">
              <a:spcBef>
                <a:spcPts val="0"/>
              </a:spcBef>
              <a:buClrTx/>
              <a:buSzTx/>
              <a:buNone/>
            </a:pPr>
            <a:endParaRPr lang="it-IT" sz="2000" dirty="0"/>
          </a:p>
          <a:p>
            <a:pPr marL="0" indent="0" algn="ctr">
              <a:spcBef>
                <a:spcPts val="0"/>
              </a:spcBef>
              <a:buClrTx/>
              <a:buSzTx/>
              <a:buNone/>
            </a:pPr>
            <a:endParaRPr lang="it-IT" sz="2000" dirty="0" smtClean="0"/>
          </a:p>
          <a:p>
            <a:pPr marL="0" indent="0" algn="ctr">
              <a:spcBef>
                <a:spcPts val="0"/>
              </a:spcBef>
              <a:buClrTx/>
              <a:buSzTx/>
              <a:buNone/>
            </a:pPr>
            <a:r>
              <a:rPr lang="it-IT" sz="2000" b="1" dirty="0" smtClean="0"/>
              <a:t>LA RICHIESTA DI AUTORIZZAZIONE AL SUBAPPALTO, COMPLETA DI TUTTA LA DOCUMENTAZIONE ALLEGATA E SOPRA ELENCATA, PUO’ ESSERE PRESENTATA ALLA STAZIONE APPALTANTE TRAMITE POSTA ELETTRONICA CERTIFICATA OPPURE TRAMITE POSTA RACCOMANDATA (vedere </a:t>
            </a:r>
            <a:r>
              <a:rPr lang="it-IT" sz="2000" b="1" i="1" dirty="0" err="1" smtClean="0"/>
              <a:t>lex</a:t>
            </a:r>
            <a:r>
              <a:rPr lang="it-IT" sz="2000" b="1" i="1" dirty="0" smtClean="0"/>
              <a:t> </a:t>
            </a:r>
            <a:r>
              <a:rPr lang="it-IT" sz="2000" b="1" i="1" dirty="0" err="1" smtClean="0"/>
              <a:t>specialis</a:t>
            </a:r>
            <a:r>
              <a:rPr lang="it-IT" sz="2000" b="1" i="1" dirty="0" smtClean="0"/>
              <a:t> </a:t>
            </a:r>
            <a:r>
              <a:rPr lang="it-IT" sz="2000" b="1" dirty="0" smtClean="0"/>
              <a:t>di gara ovvero disciplinare di gara, ovvero contratto di appalto) </a:t>
            </a:r>
            <a:endParaRPr lang="it-IT" sz="2000" b="1" dirty="0"/>
          </a:p>
          <a:p>
            <a:pPr marL="0" marR="0" lvl="0" indent="0"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20</a:t>
            </a:fld>
            <a:endParaRPr lang="it-IT"/>
          </a:p>
        </p:txBody>
      </p:sp>
    </p:spTree>
    <p:extLst>
      <p:ext uri="{BB962C8B-B14F-4D97-AF65-F5344CB8AC3E}">
        <p14:creationId xmlns:p14="http://schemas.microsoft.com/office/powerpoint/2010/main" val="7055398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b="1" dirty="0" smtClean="0">
                <a:solidFill>
                  <a:srgbClr val="0070C0"/>
                </a:solidFill>
              </a:rPr>
              <a:t>3. ESAME DELLA RICHIESTA </a:t>
            </a:r>
            <a:endParaRPr lang="it-IT" sz="2400" b="1" dirty="0">
              <a:solidFill>
                <a:srgbClr val="0070C0"/>
              </a:solidFill>
            </a:endParaRPr>
          </a:p>
        </p:txBody>
      </p:sp>
      <p:sp>
        <p:nvSpPr>
          <p:cNvPr id="3" name="Segnaposto contenuto 2"/>
          <p:cNvSpPr>
            <a:spLocks noGrp="1"/>
          </p:cNvSpPr>
          <p:nvPr>
            <p:ph idx="1"/>
          </p:nvPr>
        </p:nvSpPr>
        <p:spPr/>
        <p:txBody>
          <a:bodyPr>
            <a:norm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it-IT" sz="2400" dirty="0" smtClean="0"/>
          </a:p>
          <a:p>
            <a:pPr marL="0" marR="0" lvl="0" indent="0" algn="just" defTabSz="914400" eaLnBrk="1" fontAlgn="auto" latinLnBrk="0" hangingPunct="1">
              <a:lnSpc>
                <a:spcPct val="100000"/>
              </a:lnSpc>
              <a:spcBef>
                <a:spcPts val="0"/>
              </a:spcBef>
              <a:spcAft>
                <a:spcPts val="0"/>
              </a:spcAft>
              <a:buClrTx/>
              <a:buSzTx/>
              <a:buFontTx/>
              <a:buNone/>
              <a:tabLst/>
              <a:defRPr/>
            </a:pPr>
            <a:endParaRPr lang="it-IT" dirty="0" smtClean="0"/>
          </a:p>
          <a:p>
            <a:pPr marL="0" marR="0" lvl="0" indent="0" algn="just" defTabSz="914400" eaLnBrk="1" fontAlgn="auto" latinLnBrk="0" hangingPunct="1">
              <a:lnSpc>
                <a:spcPct val="100000"/>
              </a:lnSpc>
              <a:spcBef>
                <a:spcPts val="0"/>
              </a:spcBef>
              <a:spcAft>
                <a:spcPts val="0"/>
              </a:spcAft>
              <a:buClrTx/>
              <a:buSzTx/>
              <a:buFontTx/>
              <a:buNone/>
              <a:tabLst/>
              <a:defRPr/>
            </a:pPr>
            <a:r>
              <a:rPr lang="it-IT" dirty="0"/>
              <a:t>L</a:t>
            </a:r>
            <a:r>
              <a:rPr lang="it-IT" dirty="0" smtClean="0"/>
              <a:t>’esame della richiesta prevede oltre che il controllo della completezza e correttezza di tutta la documentazione presentata, una serie di verifiche. </a:t>
            </a:r>
          </a:p>
          <a:p>
            <a:pPr marL="0" marR="0" lvl="0" indent="0" algn="just" defTabSz="914400" eaLnBrk="1" fontAlgn="auto" latinLnBrk="0" hangingPunct="1">
              <a:lnSpc>
                <a:spcPct val="100000"/>
              </a:lnSpc>
              <a:spcBef>
                <a:spcPts val="0"/>
              </a:spcBef>
              <a:spcAft>
                <a:spcPts val="0"/>
              </a:spcAft>
              <a:buClrTx/>
              <a:buSzTx/>
              <a:buFontTx/>
              <a:buNone/>
              <a:tabLst/>
              <a:defRPr/>
            </a:pPr>
            <a:r>
              <a:rPr lang="it-IT" dirty="0"/>
              <a:t>L</a:t>
            </a:r>
            <a:r>
              <a:rPr lang="it-IT" dirty="0" smtClean="0"/>
              <a:t>’autorizzazione al subappalto sarà rilasciata solo nell’ipotesi in cui tutte le verifiche espletate daranno esito positivo</a:t>
            </a:r>
            <a:r>
              <a:rPr lang="it-IT" sz="2400" dirty="0" smtClean="0"/>
              <a:t>. </a:t>
            </a:r>
            <a:endParaRPr lang="it-IT" sz="2400"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21</a:t>
            </a:fld>
            <a:endParaRPr lang="it-IT"/>
          </a:p>
        </p:txBody>
      </p:sp>
    </p:spTree>
    <p:extLst>
      <p:ext uri="{BB962C8B-B14F-4D97-AF65-F5344CB8AC3E}">
        <p14:creationId xmlns:p14="http://schemas.microsoft.com/office/powerpoint/2010/main" val="17513295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b="1" dirty="0" smtClean="0">
                <a:solidFill>
                  <a:srgbClr val="0070C0"/>
                </a:solidFill>
              </a:rPr>
              <a:t>4. CONDIZIONI DI CUI ALLA PROCEDURA DI GARA </a:t>
            </a:r>
            <a:endParaRPr lang="it-IT" sz="2400" b="1" dirty="0">
              <a:solidFill>
                <a:srgbClr val="0070C0"/>
              </a:solidFill>
            </a:endParaRPr>
          </a:p>
        </p:txBody>
      </p:sp>
      <p:sp>
        <p:nvSpPr>
          <p:cNvPr id="3" name="Segnaposto contenuto 2"/>
          <p:cNvSpPr>
            <a:spLocks noGrp="1"/>
          </p:cNvSpPr>
          <p:nvPr>
            <p:ph idx="1"/>
          </p:nvPr>
        </p:nvSpPr>
        <p:spPr/>
        <p:txBody>
          <a:bodyPr anchor="ctr">
            <a:norm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dirty="0"/>
              <a:t>P</a:t>
            </a:r>
            <a:r>
              <a:rPr lang="it-IT" dirty="0" smtClean="0"/>
              <a:t>er quanto riguarda la procedura di gara dei lavori oggetto di appalto, la richiesta di subappalto </a:t>
            </a:r>
            <a:r>
              <a:rPr lang="it-IT" dirty="0" err="1" smtClean="0"/>
              <a:t>puo’</a:t>
            </a:r>
            <a:r>
              <a:rPr lang="it-IT" dirty="0" smtClean="0"/>
              <a:t> essere avanzata dall’appaltatore solamente nelle ipotesi in cui ricorrano tutte le seguenti condizioni: </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22</a:t>
            </a:fld>
            <a:endParaRPr lang="it-IT"/>
          </a:p>
        </p:txBody>
      </p:sp>
    </p:spTree>
    <p:extLst>
      <p:ext uri="{BB962C8B-B14F-4D97-AF65-F5344CB8AC3E}">
        <p14:creationId xmlns:p14="http://schemas.microsoft.com/office/powerpoint/2010/main" val="1610083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71600" y="116632"/>
            <a:ext cx="7962088" cy="6131768"/>
          </a:xfrm>
        </p:spPr>
        <p:txBody>
          <a:bodyPr>
            <a:normAutofit fontScale="92500"/>
          </a:bodyPr>
          <a:lstStyle/>
          <a:p>
            <a:pPr marL="82296" indent="0" algn="just">
              <a:buNone/>
            </a:pPr>
            <a:r>
              <a:rPr lang="it-IT" sz="2400" dirty="0"/>
              <a:t>1</a:t>
            </a:r>
            <a:r>
              <a:rPr lang="it-IT" sz="2400" dirty="0" smtClean="0"/>
              <a:t> </a:t>
            </a:r>
            <a:r>
              <a:rPr lang="it-IT" sz="2400" dirty="0"/>
              <a:t>- ai sensi della </a:t>
            </a:r>
            <a:r>
              <a:rPr lang="it-IT" sz="2400" dirty="0" err="1"/>
              <a:t>lett</a:t>
            </a:r>
            <a:r>
              <a:rPr lang="it-IT" sz="2400" dirty="0"/>
              <a:t>. c) del comma 4 dell’art. 105 del D.lgs. 50/2016 </a:t>
            </a:r>
            <a:r>
              <a:rPr lang="it-IT" sz="2400" dirty="0" err="1"/>
              <a:t>s.m.i.</a:t>
            </a:r>
            <a:r>
              <a:rPr lang="it-IT" sz="2400" dirty="0"/>
              <a:t>, l’Appaltatore abbia indicato </a:t>
            </a:r>
            <a:r>
              <a:rPr lang="it-IT" sz="2400" dirty="0" err="1"/>
              <a:t>gia</a:t>
            </a:r>
            <a:r>
              <a:rPr lang="it-IT" sz="2400" dirty="0"/>
              <a:t>̀ nell’offerta in gara i lavori o le parti di opere che intende subappaltare o concedere in cottimo </a:t>
            </a:r>
          </a:p>
          <a:p>
            <a:pPr marL="82296" indent="0" algn="just">
              <a:buNone/>
            </a:pPr>
            <a:r>
              <a:rPr lang="it-IT" sz="2400" dirty="0"/>
              <a:t>2 - ai sensi della </a:t>
            </a:r>
            <a:r>
              <a:rPr lang="it-IT" sz="2400" dirty="0" err="1"/>
              <a:t>lett</a:t>
            </a:r>
            <a:r>
              <a:rPr lang="it-IT" sz="2400" dirty="0"/>
              <a:t>. a) del comma 4 dell’art. 105 del D.lgs. 50/2016 </a:t>
            </a:r>
            <a:r>
              <a:rPr lang="it-IT" sz="2400" dirty="0" err="1"/>
              <a:t>s.m.i.</a:t>
            </a:r>
            <a:r>
              <a:rPr lang="it-IT" sz="2400" dirty="0"/>
              <a:t>, il </a:t>
            </a:r>
            <a:r>
              <a:rPr lang="it-IT" sz="2400" dirty="0" err="1"/>
              <a:t>subappaltore</a:t>
            </a:r>
            <a:r>
              <a:rPr lang="it-IT" sz="2400" dirty="0"/>
              <a:t> non abbia partecipato alla procedura per l'affidamento dell'appalto; </a:t>
            </a:r>
          </a:p>
          <a:p>
            <a:pPr marL="82296" indent="0" algn="just">
              <a:buNone/>
            </a:pPr>
            <a:r>
              <a:rPr lang="it-IT" sz="2400" dirty="0"/>
              <a:t>3 - ai sensi del comma 6 dell’art. 105 del D.lgs. 50/2016 </a:t>
            </a:r>
            <a:r>
              <a:rPr lang="it-IT" sz="2400" dirty="0" err="1"/>
              <a:t>s.m.i.</a:t>
            </a:r>
            <a:r>
              <a:rPr lang="it-IT" sz="2400" dirty="0"/>
              <a:t>, nel caso di appalto di lavori di importo pari o superiore alla soglia di cui all’art. 35 del D.lgs. 50/2016 </a:t>
            </a:r>
            <a:r>
              <a:rPr lang="it-IT" sz="2400" dirty="0" err="1"/>
              <a:t>s.m.i.</a:t>
            </a:r>
            <a:r>
              <a:rPr lang="it-IT" sz="2400" dirty="0"/>
              <a:t> o, indipendentemente dall’importo, nel caso l’appalto riguardi le </a:t>
            </a:r>
            <a:r>
              <a:rPr lang="it-IT" sz="2400" dirty="0" err="1"/>
              <a:t>attivita</a:t>
            </a:r>
            <a:r>
              <a:rPr lang="it-IT" sz="2400" dirty="0"/>
              <a:t>̀ maggiormente esposte al rischio di infiltrazione mafiosa come individuate dal comma 53 dell’art. 1 della Legge 190/2012 </a:t>
            </a:r>
            <a:r>
              <a:rPr lang="it-IT" sz="2400" dirty="0" err="1"/>
              <a:t>s.m.i.</a:t>
            </a:r>
            <a:r>
              <a:rPr lang="it-IT" sz="2400" dirty="0"/>
              <a:t>, il subappaltatore sia stato inserito dall’Appaltatore nella terna riferita alla specifica categoria nella quale rientrano le lavorazioni da sub-affidare indicata in sede di </a:t>
            </a:r>
            <a:r>
              <a:rPr lang="it-IT" sz="2400" dirty="0" smtClean="0"/>
              <a:t>offerta.</a:t>
            </a:r>
          </a:p>
          <a:p>
            <a:pPr marL="82296" indent="0" algn="just">
              <a:buNone/>
            </a:pPr>
            <a:r>
              <a:rPr lang="it-IT" sz="2400" dirty="0" smtClean="0"/>
              <a:t>In mancanza anche </a:t>
            </a:r>
            <a:r>
              <a:rPr lang="it-IT" sz="2400" dirty="0"/>
              <a:t>di una sola delle condizioni sopra elencate, l’autorizzazione al subappalto </a:t>
            </a:r>
            <a:r>
              <a:rPr lang="it-IT" sz="2400" dirty="0" smtClean="0"/>
              <a:t>potrebbe non essere </a:t>
            </a:r>
            <a:r>
              <a:rPr lang="it-IT" sz="2400" dirty="0"/>
              <a:t>rilasciata. </a:t>
            </a:r>
          </a:p>
          <a:p>
            <a:pPr algn="just"/>
            <a:endParaRPr lang="it-IT" sz="24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it-IT" sz="2400"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23</a:t>
            </a:fld>
            <a:endParaRPr lang="it-IT"/>
          </a:p>
        </p:txBody>
      </p:sp>
    </p:spTree>
    <p:extLst>
      <p:ext uri="{BB962C8B-B14F-4D97-AF65-F5344CB8AC3E}">
        <p14:creationId xmlns:p14="http://schemas.microsoft.com/office/powerpoint/2010/main" val="2375062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638"/>
            <a:ext cx="7498080" cy="5746650"/>
          </a:xfrm>
        </p:spPr>
        <p:txBody>
          <a:bodyPr>
            <a:normAutofit/>
          </a:bodyPr>
          <a:lstStyle/>
          <a:p>
            <a:pPr algn="ctr"/>
            <a:r>
              <a:rPr lang="it-IT" sz="2400" b="1" dirty="0" smtClean="0">
                <a:solidFill>
                  <a:srgbClr val="0070C0"/>
                </a:solidFill>
              </a:rPr>
              <a:t>IL PROBLEMA DEL SUBAPPALTATORE – INDICATO ALL’INTERNO DELLA TERNA IN SEDE DI GARA – CHE NON PUO’ PIU’ (O NON VUOLE PIU’) ESEGUIRE IL SUBAPPALTO</a:t>
            </a:r>
            <a:br>
              <a:rPr lang="it-IT" sz="2400" b="1" dirty="0" smtClean="0">
                <a:solidFill>
                  <a:srgbClr val="0070C0"/>
                </a:solidFill>
              </a:rPr>
            </a:br>
            <a:r>
              <a:rPr lang="it-IT" sz="2400" b="1" dirty="0">
                <a:solidFill>
                  <a:srgbClr val="0070C0"/>
                </a:solidFill>
              </a:rPr>
              <a:t/>
            </a:r>
            <a:br>
              <a:rPr lang="it-IT" sz="2400" b="1" dirty="0">
                <a:solidFill>
                  <a:srgbClr val="0070C0"/>
                </a:solidFill>
              </a:rPr>
            </a:br>
            <a:r>
              <a:rPr lang="it-IT" sz="2400" b="1" dirty="0" smtClean="0">
                <a:solidFill>
                  <a:srgbClr val="0070C0"/>
                </a:solidFill>
              </a:rPr>
              <a:t>IL PROBLEMA DEL SUBAPPALTATORE INDICATO IN UNA TERNA DA UN CONCORRENTE CHE NON SI E’ AGGIUDICATO L’APPALTO CHE VUOLE OPERARE COME SUBAPPALTATORE PER L’AGGIUDICATARIO CHE NON LO HA INDICATO NELLA TERNA</a:t>
            </a:r>
            <a:endParaRPr lang="it-IT" sz="2400" b="1" dirty="0">
              <a:solidFill>
                <a:srgbClr val="0070C0"/>
              </a:solidFill>
            </a:endParaRPr>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24</a:t>
            </a:fld>
            <a:endParaRPr lang="it-IT"/>
          </a:p>
        </p:txBody>
      </p:sp>
    </p:spTree>
    <p:extLst>
      <p:ext uri="{BB962C8B-B14F-4D97-AF65-F5344CB8AC3E}">
        <p14:creationId xmlns:p14="http://schemas.microsoft.com/office/powerpoint/2010/main" val="17428940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b="1" dirty="0" smtClean="0">
                <a:solidFill>
                  <a:srgbClr val="0070C0"/>
                </a:solidFill>
              </a:rPr>
              <a:t>5. I TERMINI PER IL RILASCIO DELL’AUTORIZZAZIONE</a:t>
            </a:r>
            <a:endParaRPr lang="it-IT" sz="2400" b="1" dirty="0">
              <a:solidFill>
                <a:srgbClr val="0070C0"/>
              </a:solidFill>
            </a:endParaRPr>
          </a:p>
        </p:txBody>
      </p:sp>
      <p:sp>
        <p:nvSpPr>
          <p:cNvPr id="3" name="Segnaposto contenuto 2"/>
          <p:cNvSpPr>
            <a:spLocks noGrp="1"/>
          </p:cNvSpPr>
          <p:nvPr>
            <p:ph idx="1"/>
          </p:nvPr>
        </p:nvSpPr>
        <p:spPr/>
        <p:txBody>
          <a:bodyPr>
            <a:normAutofit/>
          </a:bodyPr>
          <a:lstStyle/>
          <a:p>
            <a:pPr marL="82296" indent="0" algn="just">
              <a:buNone/>
            </a:pPr>
            <a:r>
              <a:rPr lang="it-IT" sz="2400" dirty="0"/>
              <a:t>Ai sensi del comma 18 dell’art. 105 del </a:t>
            </a:r>
            <a:r>
              <a:rPr lang="it-IT" sz="2400" dirty="0" err="1"/>
              <a:t>D.Lgs.</a:t>
            </a:r>
            <a:r>
              <a:rPr lang="it-IT" sz="2400" dirty="0"/>
              <a:t> n. 50/2016 </a:t>
            </a:r>
            <a:r>
              <a:rPr lang="it-IT" sz="2400" dirty="0" err="1"/>
              <a:t>s.m.i.</a:t>
            </a:r>
            <a:r>
              <a:rPr lang="it-IT" sz="2400" dirty="0"/>
              <a:t>, la Stazione appaltante provvede al rilascio dell’autorizzazione entro </a:t>
            </a:r>
            <a:r>
              <a:rPr lang="it-IT" sz="2400" b="1" dirty="0"/>
              <a:t>30 giorni dalla richiesta</a:t>
            </a:r>
            <a:r>
              <a:rPr lang="it-IT" sz="2400" dirty="0"/>
              <a:t>, al netto delle eventuali interruzioni dei termini necessarie per l’acquisizione di documentazione integrativa, che l’Appaltatore deve produrre per consentire il completamento dell’istruttoria, e degli eventuali tempi necessari per l’acquisizione della documentazione antimafia e del D.U.R.C.. </a:t>
            </a:r>
            <a:r>
              <a:rPr lang="it-IT" sz="2400" b="1" dirty="0"/>
              <a:t>Per i subappalti </a:t>
            </a:r>
            <a:r>
              <a:rPr lang="it-IT" sz="2400" b="1" dirty="0" smtClean="0"/>
              <a:t>di </a:t>
            </a:r>
            <a:r>
              <a:rPr lang="it-IT" sz="2400" b="1" dirty="0"/>
              <a:t>importo inferiore al 2% dell’importo</a:t>
            </a:r>
            <a:r>
              <a:rPr lang="it-IT" sz="2400" dirty="0"/>
              <a:t> dei lavori appaltati o di importo </a:t>
            </a:r>
            <a:r>
              <a:rPr lang="it-IT" sz="2400" b="1" dirty="0"/>
              <a:t>inferiore a 100.000 euro</a:t>
            </a:r>
            <a:r>
              <a:rPr lang="it-IT" sz="2400" dirty="0"/>
              <a:t>, i termini sopra indicati </a:t>
            </a:r>
            <a:r>
              <a:rPr lang="it-IT" sz="2400" dirty="0" smtClean="0"/>
              <a:t>(30 </a:t>
            </a:r>
            <a:r>
              <a:rPr lang="it-IT" sz="2400" dirty="0"/>
              <a:t>giorni) sono ridotti della metà (</a:t>
            </a:r>
            <a:r>
              <a:rPr lang="it-IT" sz="2400" b="1" dirty="0"/>
              <a:t>15 giorni</a:t>
            </a:r>
            <a:r>
              <a:rPr lang="it-IT" sz="2400" dirty="0"/>
              <a:t>). </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2400"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25</a:t>
            </a:fld>
            <a:endParaRPr lang="it-IT"/>
          </a:p>
        </p:txBody>
      </p:sp>
    </p:spTree>
    <p:extLst>
      <p:ext uri="{BB962C8B-B14F-4D97-AF65-F5344CB8AC3E}">
        <p14:creationId xmlns:p14="http://schemas.microsoft.com/office/powerpoint/2010/main" val="11426809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116632"/>
            <a:ext cx="7890080" cy="6131768"/>
          </a:xfrm>
        </p:spPr>
        <p:txBody>
          <a:bodyPr>
            <a:norm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it-IT" sz="2400" dirty="0" smtClean="0"/>
          </a:p>
          <a:p>
            <a:pPr marL="0" indent="0" algn="just">
              <a:spcBef>
                <a:spcPts val="0"/>
              </a:spcBef>
              <a:buClrTx/>
              <a:buSzTx/>
              <a:buNone/>
            </a:pPr>
            <a:endParaRPr lang="it-IT" sz="2400" dirty="0" smtClean="0"/>
          </a:p>
          <a:p>
            <a:pPr marL="0" indent="0" algn="just">
              <a:spcBef>
                <a:spcPts val="0"/>
              </a:spcBef>
              <a:buClrTx/>
              <a:buSzTx/>
              <a:buNone/>
            </a:pPr>
            <a:r>
              <a:rPr lang="it-IT" sz="2400" dirty="0" smtClean="0"/>
              <a:t>Inoltre</a:t>
            </a:r>
            <a:r>
              <a:rPr lang="it-IT" sz="2400" dirty="0"/>
              <a:t>, in applicazione della citata disposizione, considerato che il termine di 30 giorni concesso alla Stazione </a:t>
            </a:r>
            <a:r>
              <a:rPr lang="it-IT" sz="2400" dirty="0" smtClean="0"/>
              <a:t>Appaltante </a:t>
            </a:r>
            <a:r>
              <a:rPr lang="it-IT" sz="2400" dirty="0"/>
              <a:t>per il rilascio dell’autorizzazione può essere prorogato, una sola volta, ove ricorrano giustificati motivi, si evidenzia che detta </a:t>
            </a:r>
            <a:r>
              <a:rPr lang="it-IT" sz="2400" dirty="0" smtClean="0"/>
              <a:t>facoltà </a:t>
            </a:r>
            <a:r>
              <a:rPr lang="it-IT" sz="2400" dirty="0"/>
              <a:t>di proroga può essere esercitata anche in presenza di subappalti </a:t>
            </a:r>
            <a:r>
              <a:rPr lang="it-IT" sz="2400" dirty="0" smtClean="0"/>
              <a:t>di </a:t>
            </a:r>
            <a:r>
              <a:rPr lang="it-IT" sz="2400" dirty="0"/>
              <a:t>valore inferiore alle suindicate soglie economiche. </a:t>
            </a:r>
            <a:r>
              <a:rPr lang="it-IT" sz="2400" b="1" dirty="0"/>
              <a:t>Ai sensi del comma 18 dell’art. 105 del </a:t>
            </a:r>
            <a:r>
              <a:rPr lang="it-IT" sz="2400" b="1" dirty="0" err="1"/>
              <a:t>D.Lgs.</a:t>
            </a:r>
            <a:r>
              <a:rPr lang="it-IT" sz="2400" b="1" dirty="0"/>
              <a:t> 50/2016 s.m.i., unicamente se l’Appaltatore ha trasmesso tutta la documentazione </a:t>
            </a:r>
            <a:r>
              <a:rPr lang="it-IT" sz="2400" b="1" dirty="0" smtClean="0"/>
              <a:t>richiesta di cui al punto 2.2 che precede </a:t>
            </a:r>
            <a:r>
              <a:rPr lang="it-IT" sz="2400" b="1" dirty="0"/>
              <a:t>e sussistano le condizioni di legge</a:t>
            </a:r>
            <a:r>
              <a:rPr lang="it-IT" sz="2400" dirty="0"/>
              <a:t>, trascorso tale termine senza che si sia provveduto, l'autorizzazione si intende concessa. </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2400"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26</a:t>
            </a:fld>
            <a:endParaRPr lang="it-IT"/>
          </a:p>
        </p:txBody>
      </p:sp>
    </p:spTree>
    <p:extLst>
      <p:ext uri="{BB962C8B-B14F-4D97-AF65-F5344CB8AC3E}">
        <p14:creationId xmlns:p14="http://schemas.microsoft.com/office/powerpoint/2010/main" val="931438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2400" b="1" dirty="0" smtClean="0">
                <a:solidFill>
                  <a:srgbClr val="0070C0"/>
                </a:solidFill>
              </a:rPr>
              <a:t>6. TERMINI PREVISTI PER L’EMISSIONE DEL DURC. PROBLEMATICHE RELATIVE ALLA MANCATA EMISSIONE DEL DURC.</a:t>
            </a:r>
            <a:endParaRPr lang="it-IT" sz="2400" b="1" dirty="0">
              <a:solidFill>
                <a:srgbClr val="0070C0"/>
              </a:solidFill>
            </a:endParaRPr>
          </a:p>
        </p:txBody>
      </p:sp>
      <p:sp>
        <p:nvSpPr>
          <p:cNvPr id="3" name="Segnaposto contenuto 2"/>
          <p:cNvSpPr>
            <a:spLocks noGrp="1"/>
          </p:cNvSpPr>
          <p:nvPr>
            <p:ph idx="1"/>
          </p:nvPr>
        </p:nvSpPr>
        <p:spPr/>
        <p:txBody>
          <a:bodyPr>
            <a:normAutofit fontScale="92500"/>
          </a:bodyPr>
          <a:lstStyle/>
          <a:p>
            <a:pPr marL="82296" indent="0" algn="just">
              <a:buNone/>
            </a:pPr>
            <a:r>
              <a:rPr lang="it-IT" sz="2400" dirty="0"/>
              <a:t>Il D.M. 30 gennaio 2015 del Ministero del Lavoro e delle Politiche Sociali prevede le tempistiche per l’emissione del D.U.R.C. da parte degli Istituti previdenziali ed assicurativi competenti che, di norma, risultano compatibili con i termini per il rilascio dell’autorizzazione al subappalto o cottimo. </a:t>
            </a:r>
          </a:p>
          <a:p>
            <a:pPr marL="82296" indent="0">
              <a:buNone/>
            </a:pPr>
            <a:r>
              <a:rPr lang="it-IT" sz="2400" dirty="0"/>
              <a:t>Si precisa, comunque, che la Stazione appaltante non </a:t>
            </a:r>
            <a:r>
              <a:rPr lang="it-IT" sz="2400" dirty="0" smtClean="0"/>
              <a:t>rilascerà </a:t>
            </a:r>
            <a:r>
              <a:rPr lang="it-IT" sz="2400" dirty="0"/>
              <a:t>l’autorizzazione amministrativa al subappalto o cottimo in assenza di D.U.R.C. o in presenza di D.U.R.C. irregolare. </a:t>
            </a:r>
          </a:p>
          <a:p>
            <a:pPr marL="82296" indent="0">
              <a:buNone/>
            </a:pPr>
            <a:r>
              <a:rPr lang="it-IT" sz="2400" dirty="0"/>
              <a:t>In ogni caso, si rammenta che l’autorizzazione al subappalto o cottimo </a:t>
            </a:r>
            <a:r>
              <a:rPr lang="it-IT" sz="2400" dirty="0" smtClean="0"/>
              <a:t>potrà </a:t>
            </a:r>
            <a:r>
              <a:rPr lang="it-IT" sz="2400" dirty="0"/>
              <a:t>essere revocata qualora la verifica della </a:t>
            </a:r>
            <a:r>
              <a:rPr lang="it-IT" sz="2400" dirty="0" smtClean="0"/>
              <a:t>regolarità contributiva </a:t>
            </a:r>
            <a:r>
              <a:rPr lang="it-IT" sz="2400" dirty="0"/>
              <a:t>del subappaltatore risulti negativa. </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2400"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27</a:t>
            </a:fld>
            <a:endParaRPr lang="it-IT"/>
          </a:p>
        </p:txBody>
      </p:sp>
    </p:spTree>
    <p:extLst>
      <p:ext uri="{BB962C8B-B14F-4D97-AF65-F5344CB8AC3E}">
        <p14:creationId xmlns:p14="http://schemas.microsoft.com/office/powerpoint/2010/main" val="20999028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87624" y="476672"/>
            <a:ext cx="7660985" cy="1504528"/>
          </a:xfrm>
        </p:spPr>
        <p:txBody>
          <a:bodyPr>
            <a:normAutofit fontScale="90000"/>
          </a:bodyPr>
          <a:lstStyle/>
          <a:p>
            <a:pPr algn="just"/>
            <a:r>
              <a:rPr lang="it-IT" sz="2400" b="1" dirty="0" smtClean="0">
                <a:solidFill>
                  <a:srgbClr val="0070C0"/>
                </a:solidFill>
              </a:rPr>
              <a:t>7.  TERMINI PREVISTI PER IL RILASCIO DELL’INFORMATIVA ANTIMAFIA E PROBLEMATICHE RELATIVE AL MANCATO O TARDIVO RILASCIO DELLA INFORMATIVA ANTIMAFIA.</a:t>
            </a:r>
            <a:endParaRPr lang="it-IT" sz="2400" b="1" dirty="0">
              <a:solidFill>
                <a:srgbClr val="0070C0"/>
              </a:solidFill>
            </a:endParaRPr>
          </a:p>
        </p:txBody>
      </p:sp>
      <p:sp>
        <p:nvSpPr>
          <p:cNvPr id="3" name="Segnaposto contenuto 2"/>
          <p:cNvSpPr>
            <a:spLocks noGrp="1"/>
          </p:cNvSpPr>
          <p:nvPr>
            <p:ph idx="1"/>
          </p:nvPr>
        </p:nvSpPr>
        <p:spPr>
          <a:xfrm>
            <a:off x="1350529" y="2204864"/>
            <a:ext cx="7498080" cy="3744416"/>
          </a:xfrm>
        </p:spPr>
        <p:txBody>
          <a:bodyPr>
            <a:normAutofit/>
          </a:bodyPr>
          <a:lstStyle/>
          <a:p>
            <a:pPr marL="82296" indent="0" algn="just">
              <a:buNone/>
            </a:pPr>
            <a:r>
              <a:rPr lang="it-IT" sz="2400" dirty="0"/>
              <a:t>L’art. 92 del </a:t>
            </a:r>
            <a:r>
              <a:rPr lang="it-IT" sz="2400" dirty="0" err="1"/>
              <a:t>D.Lgs.</a:t>
            </a:r>
            <a:r>
              <a:rPr lang="it-IT" sz="2400" dirty="0"/>
              <a:t> n. 159/11 </a:t>
            </a:r>
            <a:r>
              <a:rPr lang="it-IT" sz="2400" dirty="0" err="1"/>
              <a:t>s.m.i.</a:t>
            </a:r>
            <a:r>
              <a:rPr lang="it-IT" sz="2400" dirty="0"/>
              <a:t> prevede che il Prefetto rilasci l’informazione antimafia entro 30 giorni dalla data della richiesta, da parte della Stazione appaltante. Quando le verifiche disposte siano di particolare </a:t>
            </a:r>
            <a:r>
              <a:rPr lang="it-IT" sz="2400" dirty="0" err="1"/>
              <a:t>complessita</a:t>
            </a:r>
            <a:r>
              <a:rPr lang="it-IT" sz="2400" dirty="0"/>
              <a:t>̀, il Prefetto ne dà comunicazione senza ritardo alla Stazione appaltante e fornisce le informazioni acquisite nei successivi 45 giorni. </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28</a:t>
            </a:fld>
            <a:endParaRPr lang="it-IT"/>
          </a:p>
        </p:txBody>
      </p:sp>
    </p:spTree>
    <p:extLst>
      <p:ext uri="{BB962C8B-B14F-4D97-AF65-F5344CB8AC3E}">
        <p14:creationId xmlns:p14="http://schemas.microsoft.com/office/powerpoint/2010/main" val="13208947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35115" y="476672"/>
            <a:ext cx="7498080" cy="4800600"/>
          </a:xfrm>
        </p:spPr>
        <p:txBody>
          <a:bodyPr>
            <a:normAutofit/>
          </a:bodyPr>
          <a:lstStyle/>
          <a:p>
            <a:pPr marL="0" indent="0" algn="just">
              <a:spcBef>
                <a:spcPts val="0"/>
              </a:spcBef>
              <a:buClrTx/>
              <a:buSzTx/>
              <a:buNone/>
            </a:pPr>
            <a:endParaRPr lang="it-IT" sz="2400" dirty="0" smtClean="0"/>
          </a:p>
          <a:p>
            <a:pPr marL="0" indent="0" algn="just">
              <a:spcBef>
                <a:spcPts val="0"/>
              </a:spcBef>
              <a:buClrTx/>
              <a:buSzTx/>
              <a:buNone/>
            </a:pPr>
            <a:endParaRPr lang="it-IT" sz="2400" dirty="0"/>
          </a:p>
          <a:p>
            <a:pPr marL="0" indent="0" algn="just">
              <a:spcBef>
                <a:spcPts val="0"/>
              </a:spcBef>
              <a:buClrTx/>
              <a:buSzTx/>
              <a:buNone/>
            </a:pPr>
            <a:r>
              <a:rPr lang="it-IT" sz="2400" dirty="0" smtClean="0"/>
              <a:t>Decorso </a:t>
            </a:r>
            <a:r>
              <a:rPr lang="it-IT" sz="2400" dirty="0"/>
              <a:t>questo termine la Stazione appaltante procede anche in assenza dell’informazione antimafia, sotto condizione risolutiva in caso di successivo rilascio da parte del Prefetto di informazione antimafia </a:t>
            </a:r>
            <a:r>
              <a:rPr lang="it-IT" sz="2400" dirty="0" err="1"/>
              <a:t>interdittiva</a:t>
            </a:r>
            <a:r>
              <a:rPr lang="it-IT" sz="2400" dirty="0"/>
              <a:t>. </a:t>
            </a:r>
          </a:p>
          <a:p>
            <a:pPr marL="0" indent="0" algn="just">
              <a:spcBef>
                <a:spcPts val="0"/>
              </a:spcBef>
              <a:buClrTx/>
              <a:buSzTx/>
              <a:buNone/>
            </a:pPr>
            <a:endParaRPr lang="it-IT" sz="2400" dirty="0" smtClean="0"/>
          </a:p>
          <a:p>
            <a:pPr marL="0" indent="0" algn="just">
              <a:spcBef>
                <a:spcPts val="0"/>
              </a:spcBef>
              <a:buClrTx/>
              <a:buSzTx/>
              <a:buNone/>
            </a:pPr>
            <a:r>
              <a:rPr lang="it-IT" sz="2400" b="1" dirty="0" smtClean="0"/>
              <a:t>Tale </a:t>
            </a:r>
            <a:r>
              <a:rPr lang="it-IT" sz="2400" b="1" dirty="0"/>
              <a:t>disciplina </a:t>
            </a:r>
            <a:r>
              <a:rPr lang="it-IT" sz="2400" dirty="0"/>
              <a:t>non si applica nei riguardi delle </a:t>
            </a:r>
            <a:r>
              <a:rPr lang="it-IT" sz="2400" dirty="0" err="1"/>
              <a:t>attivita</a:t>
            </a:r>
            <a:r>
              <a:rPr lang="it-IT" sz="2400" dirty="0"/>
              <a:t>̀ imprenditoriali, di cui all’art 53, Legge n. 190/12 </a:t>
            </a:r>
            <a:r>
              <a:rPr lang="it-IT" sz="2400" dirty="0" err="1"/>
              <a:t>s.m.i.</a:t>
            </a:r>
            <a:r>
              <a:rPr lang="it-IT" sz="2400" dirty="0"/>
              <a:t> (</a:t>
            </a:r>
            <a:r>
              <a:rPr lang="it-IT" sz="2400" b="1" dirty="0"/>
              <a:t>c.d. “White list”</a:t>
            </a:r>
            <a:r>
              <a:rPr lang="it-IT" sz="2400" dirty="0"/>
              <a:t>). </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2400"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29</a:t>
            </a:fld>
            <a:endParaRPr lang="it-IT"/>
          </a:p>
        </p:txBody>
      </p:sp>
    </p:spTree>
    <p:extLst>
      <p:ext uri="{BB962C8B-B14F-4D97-AF65-F5344CB8AC3E}">
        <p14:creationId xmlns:p14="http://schemas.microsoft.com/office/powerpoint/2010/main" val="1739284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olo 1"/>
          <p:cNvSpPr>
            <a:spLocks noGrp="1"/>
          </p:cNvSpPr>
          <p:nvPr>
            <p:ph type="title"/>
          </p:nvPr>
        </p:nvSpPr>
        <p:spPr/>
        <p:txBody>
          <a:bodyPr>
            <a:normAutofit fontScale="90000"/>
          </a:bodyPr>
          <a:lstStyle/>
          <a:p>
            <a:pPr algn="ctr"/>
            <a:r>
              <a:rPr lang="it-IT" sz="2400" b="1" cap="all" dirty="0" smtClean="0">
                <a:solidFill>
                  <a:srgbClr val="0070C0"/>
                </a:solidFill>
                <a:effectLst>
                  <a:outerShdw blurRad="38100" dist="38100" dir="2700000" algn="tl">
                    <a:srgbClr val="000000">
                      <a:alpha val="43137"/>
                    </a:srgbClr>
                  </a:outerShdw>
                </a:effectLst>
              </a:rPr>
              <a:t>La normativa vigente – art. 105 comma 4 d.lgs. 50/2016 ED IL RIFERIMENTO AL COMMA 2</a:t>
            </a:r>
            <a:endParaRPr lang="it-IT" sz="2400" dirty="0" smtClean="0">
              <a:solidFill>
                <a:srgbClr val="0070C0"/>
              </a:solidFill>
            </a:endParaRPr>
          </a:p>
        </p:txBody>
      </p:sp>
      <p:sp>
        <p:nvSpPr>
          <p:cNvPr id="6" name="Segnaposto contenuto 5"/>
          <p:cNvSpPr txBox="1">
            <a:spLocks/>
          </p:cNvSpPr>
          <p:nvPr/>
        </p:nvSpPr>
        <p:spPr>
          <a:xfrm>
            <a:off x="1115616" y="1417638"/>
            <a:ext cx="7818072" cy="5083770"/>
          </a:xfrm>
          <a:prstGeom prst="rect">
            <a:avLst/>
          </a:prstGeom>
        </p:spPr>
        <p:txBody>
          <a:bodyPr>
            <a:normAutofit lnSpcReduction="1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r>
              <a:rPr lang="it-IT" sz="2400" b="1" dirty="0"/>
              <a:t>I soggetti affidatari </a:t>
            </a:r>
            <a:r>
              <a:rPr lang="it-IT" sz="2400" dirty="0"/>
              <a:t>dei contratti di cui al presente codice possono affidare in subappalto le opere o i lavori, i servizi o le forniture compresi nel contratto, </a:t>
            </a:r>
            <a:r>
              <a:rPr lang="it-IT" sz="2400" b="1" dirty="0"/>
              <a:t>previa autorizzazione della stazione appaltante </a:t>
            </a:r>
            <a:r>
              <a:rPr lang="it-IT" sz="2400" dirty="0" smtClean="0"/>
              <a:t>purché:</a:t>
            </a:r>
            <a:r>
              <a:rPr lang="it-IT" sz="2400" dirty="0"/>
              <a:t/>
            </a:r>
            <a:br>
              <a:rPr lang="it-IT" sz="2400" dirty="0"/>
            </a:br>
            <a:r>
              <a:rPr lang="it-IT" sz="2000" dirty="0" smtClean="0"/>
              <a:t>a</a:t>
            </a:r>
            <a:r>
              <a:rPr lang="it-IT" sz="2000" dirty="0"/>
              <a:t>)  l'affidatario del subappalto </a:t>
            </a:r>
            <a:r>
              <a:rPr lang="it-IT" sz="2000" b="1" dirty="0"/>
              <a:t>non abbia partecipato alla procedura per l'affidamento dell'appalto</a:t>
            </a:r>
            <a:r>
              <a:rPr lang="it-IT" sz="2000" dirty="0"/>
              <a:t>; </a:t>
            </a:r>
          </a:p>
          <a:p>
            <a:r>
              <a:rPr lang="it-IT" sz="2000" dirty="0"/>
              <a:t>b)  il subappaltatore sia qualificato nella relativa categoria; </a:t>
            </a:r>
          </a:p>
          <a:p>
            <a:r>
              <a:rPr lang="it-IT" sz="2000" dirty="0"/>
              <a:t>c)  all'atto dell'offerta siano stati indicati i lavori o le parti di opere ovvero i servizi e le forniture o parti di servizi e forniture che si intende subappaltare; </a:t>
            </a:r>
          </a:p>
          <a:p>
            <a:r>
              <a:rPr lang="it-IT" sz="2000" dirty="0"/>
              <a:t>d)  il concorrente dimostri l'assenza in capo ai subappaltatori dei motivi di esclusione di cui all'articolo 80. </a:t>
            </a:r>
            <a:endParaRPr lang="it-IT" sz="2000" dirty="0" smtClean="0"/>
          </a:p>
          <a:p>
            <a:r>
              <a:rPr lang="it-IT" sz="2000" dirty="0"/>
              <a:t>E’ altresì fatto obbligo di acquisire </a:t>
            </a:r>
            <a:r>
              <a:rPr lang="it-IT" sz="2000" b="1" dirty="0"/>
              <a:t>nuova autorizzazione integrativa </a:t>
            </a:r>
            <a:r>
              <a:rPr lang="it-IT" sz="2000" dirty="0"/>
              <a:t>qualora l'oggetto del subappalto subisca variazioni e l'importo dello stesso sia incrementato nonché siano variati i requisiti di cui al comma </a:t>
            </a:r>
            <a:r>
              <a:rPr lang="it-IT" sz="2000" dirty="0" smtClean="0"/>
              <a:t>7. </a:t>
            </a:r>
            <a:endParaRPr lang="it-IT" sz="2000" dirty="0"/>
          </a:p>
        </p:txBody>
      </p:sp>
    </p:spTree>
    <p:extLst>
      <p:ext uri="{BB962C8B-B14F-4D97-AF65-F5344CB8AC3E}">
        <p14:creationId xmlns:p14="http://schemas.microsoft.com/office/powerpoint/2010/main" val="3753318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30</a:t>
            </a:fld>
            <a:endParaRPr lang="it-IT"/>
          </a:p>
        </p:txBody>
      </p:sp>
      <p:sp>
        <p:nvSpPr>
          <p:cNvPr id="2" name="Segnaposto contenuto 1"/>
          <p:cNvSpPr>
            <a:spLocks noGrp="1"/>
          </p:cNvSpPr>
          <p:nvPr>
            <p:ph idx="1"/>
          </p:nvPr>
        </p:nvSpPr>
        <p:spPr>
          <a:xfrm>
            <a:off x="1112520" y="332656"/>
            <a:ext cx="7707952" cy="5544616"/>
          </a:xfrm>
        </p:spPr>
        <p:txBody>
          <a:bodyPr anchor="ctr">
            <a:normAutofit/>
          </a:bodyPr>
          <a:lstStyle/>
          <a:p>
            <a:pPr marL="82296" indent="0" algn="ctr">
              <a:buNone/>
            </a:pPr>
            <a:r>
              <a:rPr lang="it-IT" sz="2800" b="1" dirty="0">
                <a:solidFill>
                  <a:srgbClr val="0070C0"/>
                </a:solidFill>
                <a:effectLst>
                  <a:outerShdw blurRad="50000" dist="30000" dir="5400000" algn="tl" rotWithShape="0">
                    <a:srgbClr val="000000">
                      <a:alpha val="30000"/>
                    </a:srgbClr>
                  </a:outerShdw>
                </a:effectLst>
                <a:latin typeface="+mj-lt"/>
                <a:ea typeface="+mj-ea"/>
                <a:cs typeface="+mj-cs"/>
              </a:rPr>
              <a:t>IL SILENZIO ASSENSO: </a:t>
            </a:r>
          </a:p>
          <a:p>
            <a:pPr marL="82296" indent="0" algn="ctr">
              <a:buNone/>
            </a:pPr>
            <a:r>
              <a:rPr lang="it-IT" sz="2800" b="1" dirty="0" smtClean="0">
                <a:solidFill>
                  <a:srgbClr val="0070C0"/>
                </a:solidFill>
                <a:effectLst>
                  <a:outerShdw blurRad="50000" dist="30000" dir="5400000" algn="tl" rotWithShape="0">
                    <a:srgbClr val="000000">
                      <a:alpha val="30000"/>
                    </a:srgbClr>
                  </a:outerShdw>
                </a:effectLst>
                <a:latin typeface="+mj-lt"/>
                <a:ea typeface="+mj-ea"/>
                <a:cs typeface="+mj-cs"/>
              </a:rPr>
              <a:t>- ISTITUTO </a:t>
            </a:r>
            <a:r>
              <a:rPr lang="it-IT" sz="2800" b="1" dirty="0">
                <a:solidFill>
                  <a:srgbClr val="0070C0"/>
                </a:solidFill>
                <a:effectLst>
                  <a:outerShdw blurRad="50000" dist="30000" dir="5400000" algn="tl" rotWithShape="0">
                    <a:srgbClr val="000000">
                      <a:alpha val="30000"/>
                    </a:srgbClr>
                  </a:outerShdw>
                </a:effectLst>
                <a:latin typeface="+mj-lt"/>
                <a:ea typeface="+mj-ea"/>
                <a:cs typeface="+mj-cs"/>
              </a:rPr>
              <a:t>DA UTILIZZARE CON PRECAUZIONE</a:t>
            </a:r>
            <a:r>
              <a:rPr lang="it-IT" sz="2800" b="1" dirty="0" smtClean="0">
                <a:solidFill>
                  <a:srgbClr val="0070C0"/>
                </a:solidFill>
                <a:effectLst>
                  <a:outerShdw blurRad="50000" dist="30000" dir="5400000" algn="tl" rotWithShape="0">
                    <a:srgbClr val="000000">
                      <a:alpha val="30000"/>
                    </a:srgbClr>
                  </a:outerShdw>
                </a:effectLst>
                <a:latin typeface="+mj-lt"/>
                <a:ea typeface="+mj-ea"/>
                <a:cs typeface="+mj-cs"/>
              </a:rPr>
              <a:t>.</a:t>
            </a:r>
            <a:endParaRPr lang="it-IT" sz="2800" b="1" dirty="0">
              <a:solidFill>
                <a:srgbClr val="0070C0"/>
              </a:solidFill>
              <a:effectLst>
                <a:outerShdw blurRad="50000" dist="30000" dir="5400000" algn="tl" rotWithShape="0">
                  <a:srgbClr val="000000">
                    <a:alpha val="30000"/>
                  </a:srgbClr>
                </a:outerShdw>
              </a:effectLst>
              <a:latin typeface="+mj-lt"/>
              <a:ea typeface="+mj-ea"/>
              <a:cs typeface="+mj-cs"/>
            </a:endParaRPr>
          </a:p>
          <a:p>
            <a:pPr marL="82296" indent="0" algn="ctr">
              <a:buNone/>
            </a:pPr>
            <a:endParaRPr lang="it-IT" sz="2800" b="1" dirty="0">
              <a:solidFill>
                <a:srgbClr val="0070C0"/>
              </a:solidFill>
              <a:effectLst>
                <a:outerShdw blurRad="50000" dist="30000" dir="5400000" algn="tl" rotWithShape="0">
                  <a:srgbClr val="000000">
                    <a:alpha val="30000"/>
                  </a:srgbClr>
                </a:outerShdw>
              </a:effectLst>
              <a:latin typeface="+mj-lt"/>
              <a:ea typeface="+mj-ea"/>
              <a:cs typeface="+mj-cs"/>
            </a:endParaRPr>
          </a:p>
          <a:p>
            <a:pPr marL="82296" indent="0" algn="ctr">
              <a:buNone/>
            </a:pPr>
            <a:r>
              <a:rPr lang="it-IT" sz="2800" b="1" dirty="0" smtClean="0">
                <a:solidFill>
                  <a:srgbClr val="0070C0"/>
                </a:solidFill>
                <a:effectLst>
                  <a:outerShdw blurRad="50000" dist="30000" dir="5400000" algn="tl" rotWithShape="0">
                    <a:srgbClr val="000000">
                      <a:alpha val="30000"/>
                    </a:srgbClr>
                  </a:outerShdw>
                </a:effectLst>
                <a:latin typeface="+mj-lt"/>
                <a:ea typeface="+mj-ea"/>
                <a:cs typeface="+mj-cs"/>
              </a:rPr>
              <a:t>REQUISITO IMPRESCINDIBILE: </a:t>
            </a:r>
          </a:p>
          <a:p>
            <a:pPr marL="82296" indent="0" algn="ctr">
              <a:buNone/>
            </a:pPr>
            <a:r>
              <a:rPr lang="it-IT" sz="2800" b="1" dirty="0" smtClean="0">
                <a:solidFill>
                  <a:srgbClr val="0070C0"/>
                </a:solidFill>
                <a:effectLst>
                  <a:outerShdw blurRad="50000" dist="30000" dir="5400000" algn="tl" rotWithShape="0">
                    <a:srgbClr val="000000">
                      <a:alpha val="30000"/>
                    </a:srgbClr>
                  </a:outerShdw>
                </a:effectLst>
                <a:latin typeface="+mj-lt"/>
                <a:ea typeface="+mj-ea"/>
                <a:cs typeface="+mj-cs"/>
              </a:rPr>
              <a:t>- LA CERTEZZA DI AVER INVIATO TUTTA LA DOCUMENTAZIONE E CHE IL SUBAPPALTATORE SIA IN REGOLA CON DURC E ANTIMAFIA </a:t>
            </a:r>
            <a:endParaRPr lang="it-IT" sz="2800" b="1" dirty="0">
              <a:solidFill>
                <a:srgbClr val="0070C0"/>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val="14497161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344168" y="856589"/>
            <a:ext cx="7498080" cy="4800600"/>
          </a:xfr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3600" b="1" dirty="0" smtClean="0">
                <a:solidFill>
                  <a:srgbClr val="0070C0"/>
                </a:solidFill>
                <a:effectLst>
                  <a:outerShdw blurRad="50000" dist="30000" dir="5400000" algn="tl" rotWithShape="0">
                    <a:srgbClr val="000000">
                      <a:alpha val="30000"/>
                    </a:srgbClr>
                  </a:outerShdw>
                </a:effectLst>
                <a:latin typeface="+mj-lt"/>
                <a:ea typeface="+mj-ea"/>
                <a:cs typeface="+mj-cs"/>
              </a:rPr>
              <a:t>LA RESPONSABILITA’ SOLIDALE DELL’AGGIUDICATARIO NEI CONFRONTI DEL SUBAPPALTATORE</a:t>
            </a:r>
            <a:endParaRPr lang="it-IT" sz="3600" b="1" dirty="0">
              <a:solidFill>
                <a:srgbClr val="0070C0"/>
              </a:solidFill>
              <a:effectLst>
                <a:outerShdw blurRad="50000" dist="30000" dir="5400000" algn="tl" rotWithShape="0">
                  <a:srgbClr val="000000">
                    <a:alpha val="30000"/>
                  </a:srgbClr>
                </a:outerShdw>
              </a:effectLst>
              <a:latin typeface="+mj-lt"/>
              <a:ea typeface="+mj-ea"/>
              <a:cs typeface="+mj-cs"/>
            </a:endParaRPr>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31</a:t>
            </a:fld>
            <a:endParaRPr lang="it-IT"/>
          </a:p>
        </p:txBody>
      </p:sp>
    </p:spTree>
    <p:extLst>
      <p:ext uri="{BB962C8B-B14F-4D97-AF65-F5344CB8AC3E}">
        <p14:creationId xmlns:p14="http://schemas.microsoft.com/office/powerpoint/2010/main" val="2852304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7156" y="628119"/>
            <a:ext cx="7962088" cy="6131768"/>
          </a:xfrm>
        </p:spPr>
        <p:txBody>
          <a:bodyPr>
            <a:normAutofit fontScale="25000" lnSpcReduction="20000"/>
          </a:bodyPr>
          <a:lstStyle/>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IL DISPOSTO NORMATIVO</a:t>
            </a:r>
          </a:p>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L’ART. 105 COMMA 8 E COMMA 9 D.LGS. 50/2016</a:t>
            </a:r>
          </a:p>
          <a:p>
            <a:pPr algn="just"/>
            <a:r>
              <a:rPr lang="it-IT" sz="8000" dirty="0" smtClean="0"/>
              <a:t>8</a:t>
            </a:r>
            <a:r>
              <a:rPr lang="it-IT" sz="8000" dirty="0"/>
              <a:t>.  Il contraente principale è responsabile in via esclusiva nei confronti della stazione appaltante. </a:t>
            </a:r>
            <a:r>
              <a:rPr lang="it-IT" sz="8000" b="1" dirty="0"/>
              <a:t>L'aggiudicatario è responsabile in solido con il subappaltatore</a:t>
            </a:r>
            <a:r>
              <a:rPr lang="it-IT" sz="8000" dirty="0"/>
              <a:t> in relazione agli obblighi retributivi e contributivi, ai sensi dell'articolo </a:t>
            </a:r>
            <a:r>
              <a:rPr lang="it-IT" sz="8000" b="1" dirty="0"/>
              <a:t>29 del decreto legislativo 10 settembre 2003, n. 276.</a:t>
            </a:r>
            <a:r>
              <a:rPr lang="it-IT" sz="8000" dirty="0"/>
              <a:t> Nelle ipotesi di cui al comma </a:t>
            </a:r>
            <a:r>
              <a:rPr lang="it-IT" sz="8000" b="1" dirty="0"/>
              <a:t>13, lettere a) e c), l'appaltatore è liberato dalla responsabilità solidale di cui al primo </a:t>
            </a:r>
            <a:r>
              <a:rPr lang="it-IT" sz="8000" b="1" dirty="0" smtClean="0"/>
              <a:t>periodo.</a:t>
            </a:r>
            <a:endParaRPr lang="it-IT" sz="8000" b="1" dirty="0"/>
          </a:p>
          <a:p>
            <a:pPr algn="just"/>
            <a:r>
              <a:rPr lang="it-IT" sz="8000" dirty="0" smtClean="0"/>
              <a:t>9.  L'affidatario è tenuto ad osservare integralmente il trattamento economico e normativo stabilito dai contratti collettivi nazionale e territoriale in vigore per il settore e per la zona nella quale si eseguono le prestazioni. E</a:t>
            </a:r>
            <a:r>
              <a:rPr lang="it-IT" sz="8000" b="1" dirty="0" smtClean="0"/>
              <a:t>’, altresì, responsabile in solido dell'osservanza delle norme anzidette da parte dei subappaltatori </a:t>
            </a:r>
            <a:r>
              <a:rPr lang="it-IT" sz="8000" dirty="0" smtClean="0"/>
              <a:t>nei confronti dei loro dipendenti per le prestazioni rese nell'ambito del subappalto. L'affidatario e, per suo tramite, i subappaltatori, trasmettono alla stazione appaltante prima dell'inizio dei lavori la documentazione di avvenuta denunzia agli enti previdenziali, inclusa la Cassa edile, ove presente, assicurativi e antinfortunistici, nonché copia del piano di cui al comma 17. </a:t>
            </a:r>
            <a:r>
              <a:rPr lang="it-IT" sz="8000" b="1" dirty="0" smtClean="0"/>
              <a:t>Ai fini del pagamento delle prestazioni rese nell'ambito dell'appalto o del subappalto, la stazione appaltante acquisisce d'ufficio il documento unico di regolarità contributiva in corso di validità relativo all'affidatario e a tutti i subappaltatori</a:t>
            </a:r>
            <a:r>
              <a:rPr lang="it-IT" sz="8000" dirty="0" smtClean="0"/>
              <a:t>.</a:t>
            </a:r>
          </a:p>
          <a:p>
            <a:pPr marL="82296" indent="0" algn="ctr">
              <a:buNone/>
            </a:pPr>
            <a:endParaRPr lang="it-IT" sz="6000" b="1" dirty="0" smtClean="0"/>
          </a:p>
          <a:p>
            <a:pPr marL="82296" indent="0" algn="ctr">
              <a:buNone/>
            </a:pPr>
            <a:endParaRPr lang="it-IT" sz="7400" b="1" dirty="0"/>
          </a:p>
          <a:p>
            <a:pPr marL="82296" indent="0" algn="just">
              <a:buNone/>
            </a:pPr>
            <a:r>
              <a:rPr lang="it-IT" dirty="0"/>
              <a:t/>
            </a:r>
            <a:br>
              <a:rPr lang="it-IT" dirty="0"/>
            </a:b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32</a:t>
            </a:fld>
            <a:endParaRPr lang="it-IT"/>
          </a:p>
        </p:txBody>
      </p:sp>
    </p:spTree>
    <p:extLst>
      <p:ext uri="{BB962C8B-B14F-4D97-AF65-F5344CB8AC3E}">
        <p14:creationId xmlns:p14="http://schemas.microsoft.com/office/powerpoint/2010/main" val="8545080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7156" y="628119"/>
            <a:ext cx="7962088" cy="6131768"/>
          </a:xfrm>
        </p:spPr>
        <p:txBody>
          <a:bodyPr>
            <a:normAutofit fontScale="40000" lnSpcReduction="20000"/>
          </a:bodyPr>
          <a:lstStyle/>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IL DISPOSTO NORMATIVO</a:t>
            </a:r>
          </a:p>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L’ART. 105 COMMA 10D.LGS. 50/2016</a:t>
            </a:r>
          </a:p>
          <a:p>
            <a:pPr marL="82296" indent="0" algn="ctr">
              <a:buNone/>
            </a:pPr>
            <a:endParaRPr lang="it-IT" sz="6000" b="1" dirty="0" smtClean="0"/>
          </a:p>
          <a:p>
            <a:pPr marL="82296" indent="0" algn="just">
              <a:buNone/>
            </a:pPr>
            <a:r>
              <a:rPr lang="it-IT" sz="7200" dirty="0"/>
              <a:t>10.  Per i contratti relativi a lavori, servizi e forniture, in caso di ritardo nel pagamento delle retribuzioni dovute </a:t>
            </a:r>
            <a:r>
              <a:rPr lang="it-IT" sz="7200" b="1" dirty="0"/>
              <a:t>al personale dipendente dell'esecutore</a:t>
            </a:r>
            <a:r>
              <a:rPr lang="it-IT" sz="7200" dirty="0"/>
              <a:t> o </a:t>
            </a:r>
            <a:r>
              <a:rPr lang="it-IT" sz="7200" b="1" dirty="0"/>
              <a:t>del subappaltatore o dei soggetti titolari di subappalti e cottimi</a:t>
            </a:r>
            <a:r>
              <a:rPr lang="it-IT" sz="7200" dirty="0"/>
              <a:t>, nonché in caso di inadempienza contributiva </a:t>
            </a:r>
            <a:r>
              <a:rPr lang="it-IT" sz="7200" b="1" dirty="0"/>
              <a:t>risultante dal documento unico di regolarità contributiva,</a:t>
            </a:r>
            <a:r>
              <a:rPr lang="it-IT" sz="7200" dirty="0"/>
              <a:t> si applicano le disposizioni di cui all'articolo </a:t>
            </a:r>
            <a:r>
              <a:rPr lang="it-IT" sz="7200" b="1" dirty="0"/>
              <a:t>30, commi 5 e 6.</a:t>
            </a:r>
          </a:p>
          <a:p>
            <a:pPr marL="82296" indent="0" algn="ctr">
              <a:buNone/>
            </a:pPr>
            <a:endParaRPr lang="it-IT" sz="7400" b="1" dirty="0"/>
          </a:p>
          <a:p>
            <a:pPr marL="82296" indent="0" algn="just">
              <a:buNone/>
            </a:pPr>
            <a:r>
              <a:rPr lang="it-IT" dirty="0"/>
              <a:t/>
            </a:r>
            <a:br>
              <a:rPr lang="it-IT" dirty="0"/>
            </a:b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33</a:t>
            </a:fld>
            <a:endParaRPr lang="it-IT"/>
          </a:p>
        </p:txBody>
      </p:sp>
    </p:spTree>
    <p:extLst>
      <p:ext uri="{BB962C8B-B14F-4D97-AF65-F5344CB8AC3E}">
        <p14:creationId xmlns:p14="http://schemas.microsoft.com/office/powerpoint/2010/main" val="12795007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7156" y="628119"/>
            <a:ext cx="7962088" cy="6131768"/>
          </a:xfrm>
        </p:spPr>
        <p:txBody>
          <a:bodyPr>
            <a:normAutofit fontScale="32500" lnSpcReduction="20000"/>
          </a:bodyPr>
          <a:lstStyle/>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IL COMMITTENTE (PUBBLICO E PRIVATO) È RESPONSABILE ALTRESI’ SECONDO LE NORME ORDINARIE DEL CODICE CIVILE</a:t>
            </a:r>
          </a:p>
          <a:p>
            <a:pPr marL="82296" indent="0" algn="ctr">
              <a:buNone/>
            </a:pPr>
            <a:endParaRPr lang="it-IT" sz="6000" b="1" dirty="0"/>
          </a:p>
          <a:p>
            <a:pPr marL="82296" indent="0" algn="ctr">
              <a:buNone/>
            </a:pPr>
            <a:endParaRPr lang="it-IT" sz="7400" b="1" dirty="0"/>
          </a:p>
          <a:p>
            <a:pPr marL="82296" indent="0" algn="just">
              <a:buNone/>
            </a:pPr>
            <a:r>
              <a:rPr lang="it-IT" sz="7400" dirty="0" smtClean="0"/>
              <a:t>Il Committente è tenuto in solido </a:t>
            </a:r>
            <a:r>
              <a:rPr lang="it-IT" sz="7400" dirty="0"/>
              <a:t>con l'appaltatore, ai sensi dell'art. </a:t>
            </a:r>
            <a:r>
              <a:rPr lang="it-IT" sz="7400" b="1" dirty="0"/>
              <a:t>1676 c.c.</a:t>
            </a:r>
            <a:r>
              <a:rPr lang="it-IT" sz="7400" dirty="0"/>
              <a:t>, per quanto è dovuto ai dipendenti dell'appaltatore per l'attività eseguita nell'appalto (retribuzioni, indennità, rimborsi, etc.), </a:t>
            </a:r>
            <a:r>
              <a:rPr lang="it-IT" sz="7400" b="1" dirty="0"/>
              <a:t>nei limiti del debito che il committente ha verso l'appaltatore nel tempo in cui essi propongono la </a:t>
            </a:r>
            <a:r>
              <a:rPr lang="it-IT" sz="7400" b="1" dirty="0" smtClean="0"/>
              <a:t>domanda</a:t>
            </a:r>
            <a:r>
              <a:rPr lang="it-IT" sz="7400" dirty="0" smtClean="0"/>
              <a:t>.</a:t>
            </a:r>
          </a:p>
          <a:p>
            <a:pPr marL="82296" indent="0" algn="just">
              <a:buNone/>
            </a:pPr>
            <a:endParaRPr lang="it-IT" sz="7400" dirty="0"/>
          </a:p>
          <a:p>
            <a:pPr marL="82296" indent="0" algn="ctr">
              <a:buNone/>
            </a:pPr>
            <a:r>
              <a:rPr lang="it-IT" sz="6000" b="1" dirty="0" smtClean="0"/>
              <a:t>IL PROBLEMA DELL’APPLICABILITA’ DELL’ART. 1676 C.C. </a:t>
            </a:r>
            <a:r>
              <a:rPr lang="it-IT" sz="6000" b="1" dirty="0"/>
              <a:t> </a:t>
            </a:r>
            <a:r>
              <a:rPr lang="it-IT" sz="6000" b="1" dirty="0" smtClean="0"/>
              <a:t>ANCHE AL CONTRATTO DI SUBAPPALTO</a:t>
            </a:r>
          </a:p>
          <a:p>
            <a:pPr marL="82296" indent="0" algn="just">
              <a:buNone/>
            </a:pPr>
            <a:r>
              <a:rPr lang="it-IT" sz="6000" b="1" dirty="0" smtClean="0"/>
              <a:t>- VEDI </a:t>
            </a:r>
            <a:r>
              <a:rPr lang="it-IT" sz="6000" b="1" dirty="0" err="1" smtClean="0"/>
              <a:t>Cass</a:t>
            </a:r>
            <a:r>
              <a:rPr lang="it-IT" sz="6000" b="1" dirty="0" smtClean="0"/>
              <a:t>. 12048/2003 </a:t>
            </a:r>
            <a:r>
              <a:rPr lang="it-IT" sz="6000" dirty="0" smtClean="0"/>
              <a:t>e più recentemente </a:t>
            </a:r>
            <a:r>
              <a:rPr lang="it-IT" sz="6000" b="1" dirty="0" err="1" smtClean="0"/>
              <a:t>Cass</a:t>
            </a:r>
            <a:r>
              <a:rPr lang="it-IT" sz="6000" b="1" dirty="0" smtClean="0"/>
              <a:t>.: 24368/2017</a:t>
            </a:r>
            <a:r>
              <a:rPr lang="it-IT" dirty="0"/>
              <a:t/>
            </a:r>
            <a:br>
              <a:rPr lang="it-IT" dirty="0"/>
            </a:b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34</a:t>
            </a:fld>
            <a:endParaRPr lang="it-IT"/>
          </a:p>
        </p:txBody>
      </p:sp>
    </p:spTree>
    <p:extLst>
      <p:ext uri="{BB962C8B-B14F-4D97-AF65-F5344CB8AC3E}">
        <p14:creationId xmlns:p14="http://schemas.microsoft.com/office/powerpoint/2010/main" val="13366751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7156" y="628119"/>
            <a:ext cx="7962088" cy="6131768"/>
          </a:xfrm>
        </p:spPr>
        <p:txBody>
          <a:bodyPr>
            <a:normAutofit fontScale="32500" lnSpcReduction="20000"/>
          </a:bodyPr>
          <a:lstStyle/>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Il PRINCIPIO ENUNCIATO DALLE SENTENZE</a:t>
            </a:r>
            <a:endParaRPr lang="it-IT" sz="6000" b="1" dirty="0">
              <a:solidFill>
                <a:srgbClr val="0070C0"/>
              </a:solidFill>
            </a:endParaRPr>
          </a:p>
          <a:p>
            <a:pPr marL="82296" indent="0" algn="ctr">
              <a:buNone/>
            </a:pPr>
            <a:endParaRPr lang="it-IT" sz="7400" b="1" dirty="0"/>
          </a:p>
          <a:p>
            <a:pPr marL="82296" indent="0" algn="just">
              <a:buNone/>
            </a:pPr>
            <a:r>
              <a:rPr lang="it-IT" sz="7200" dirty="0" smtClean="0"/>
              <a:t>“</a:t>
            </a:r>
            <a:r>
              <a:rPr lang="it-IT" sz="7200" b="1" i="1" dirty="0" smtClean="0"/>
              <a:t>La previsione </a:t>
            </a:r>
            <a:r>
              <a:rPr lang="it-IT" sz="7200" b="1" i="1" dirty="0"/>
              <a:t>contenuta nell'art. 1676 c.c</a:t>
            </a:r>
            <a:r>
              <a:rPr lang="it-IT" sz="7200" i="1" dirty="0"/>
              <a:t>., in base alla quale i lavoratori dipendenti dell'appaltatore hanno, nei confronti del committente, un'azione diretta allo scopo di conseguire quanto è loro dovuto con riferimento all'attività lavorativa prestata per eseguire l'opera appaltata, </a:t>
            </a:r>
            <a:r>
              <a:rPr lang="it-IT" sz="7200" b="1" i="1" dirty="0"/>
              <a:t>si applica anche ai dipendenti del subappaltatore nei confronti del </a:t>
            </a:r>
            <a:r>
              <a:rPr lang="it-IT" sz="7200" b="1" i="1" dirty="0" err="1"/>
              <a:t>subcommittente</a:t>
            </a:r>
            <a:r>
              <a:rPr lang="it-IT" sz="7200" b="1" i="1" dirty="0"/>
              <a:t> o subappaltante</a:t>
            </a:r>
            <a:r>
              <a:rPr lang="it-IT" sz="7200" i="1" dirty="0"/>
              <a:t>; </a:t>
            </a:r>
            <a:r>
              <a:rPr lang="it-IT" sz="7200" i="1" u="sng" dirty="0" smtClean="0"/>
              <a:t>sia in base al criterio di interpretazione letterale</a:t>
            </a:r>
            <a:r>
              <a:rPr lang="it-IT" sz="7200" i="1" dirty="0" smtClean="0"/>
              <a:t>, in quanto il contratto di subappalto altro non è che un vero e proprio appalto che si caratterizza rispetto al contratto - </a:t>
            </a:r>
            <a:r>
              <a:rPr lang="it-IT" sz="7200" i="1" dirty="0"/>
              <a:t>tipo solo per essere un contratto derivato da altro contratto stipulato a monte, che ne costituisce il presupposto, </a:t>
            </a:r>
            <a:r>
              <a:rPr lang="it-IT" sz="7200" i="1" u="sng" dirty="0"/>
              <a:t>sia in considerazione della ratio della norma, che è ravvisabile nell'esigenza di assicurare una particolare tutela in favore dei lavoratori ausiliari dell'appaltatore</a:t>
            </a:r>
            <a:r>
              <a:rPr lang="it-IT" sz="7200" i="1" dirty="0"/>
              <a:t>, atta a preservarli dal rischio dell'inadempimento di questi - esigenza che ricorre identica nell'appalto e nel subappalto (cfr. </a:t>
            </a:r>
            <a:r>
              <a:rPr lang="it-IT" sz="7200" i="1" dirty="0" err="1"/>
              <a:t>Cass</a:t>
            </a:r>
            <a:r>
              <a:rPr lang="it-IT" sz="7200" i="1" dirty="0"/>
              <a:t>. n. 12048/2003</a:t>
            </a:r>
            <a:r>
              <a:rPr lang="it-IT" sz="7200" i="1" dirty="0" smtClean="0"/>
              <a:t>)”.</a:t>
            </a:r>
            <a:endParaRPr lang="it-IT" sz="6000" i="1" dirty="0"/>
          </a:p>
          <a:p>
            <a:pPr marL="82296" indent="0" algn="just">
              <a:buNone/>
            </a:pPr>
            <a:r>
              <a:rPr lang="it-IT" dirty="0"/>
              <a:t/>
            </a:r>
            <a:br>
              <a:rPr lang="it-IT" dirty="0"/>
            </a:b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35</a:t>
            </a:fld>
            <a:endParaRPr lang="it-IT"/>
          </a:p>
        </p:txBody>
      </p:sp>
    </p:spTree>
    <p:extLst>
      <p:ext uri="{BB962C8B-B14F-4D97-AF65-F5344CB8AC3E}">
        <p14:creationId xmlns:p14="http://schemas.microsoft.com/office/powerpoint/2010/main" val="7679275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7156" y="628119"/>
            <a:ext cx="7962088" cy="6131768"/>
          </a:xfrm>
        </p:spPr>
        <p:txBody>
          <a:bodyPr>
            <a:normAutofit fontScale="47500" lnSpcReduction="20000"/>
          </a:bodyPr>
          <a:lstStyle/>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APPLICABILITA’ DELL’ART. 1676 C.C.  ALLE STAZIONI APPALTANTI</a:t>
            </a:r>
          </a:p>
          <a:p>
            <a:pPr marL="82296" indent="0" algn="ctr">
              <a:buNone/>
            </a:pPr>
            <a:endParaRPr lang="it-IT" sz="6000" b="1" dirty="0"/>
          </a:p>
          <a:p>
            <a:pPr marL="82296" indent="0" algn="ctr">
              <a:buNone/>
            </a:pPr>
            <a:endParaRPr lang="it-IT" sz="7400" b="1" dirty="0"/>
          </a:p>
          <a:p>
            <a:pPr marL="82296" indent="0" algn="just">
              <a:buNone/>
            </a:pPr>
            <a:r>
              <a:rPr lang="it-IT" sz="7400" dirty="0" smtClean="0"/>
              <a:t>La giurisprudenza del Consiglio di Stato e della Cassazione sono unanimi nel ritenere applicabile l’art. 1676 cc a tutte le Stazioni Appaltanti. </a:t>
            </a:r>
          </a:p>
          <a:p>
            <a:pPr marL="82296" indent="0" algn="just">
              <a:buNone/>
            </a:pPr>
            <a:endParaRPr lang="it-IT" sz="7400" dirty="0" smtClean="0"/>
          </a:p>
          <a:p>
            <a:pPr marL="82296" indent="0" algn="just">
              <a:buNone/>
            </a:pPr>
            <a:endParaRPr lang="it-IT" sz="6000" dirty="0"/>
          </a:p>
          <a:p>
            <a:pPr marL="82296" indent="0" algn="just">
              <a:buNone/>
            </a:pPr>
            <a:r>
              <a:rPr lang="it-IT" dirty="0"/>
              <a:t/>
            </a:r>
            <a:br>
              <a:rPr lang="it-IT" dirty="0"/>
            </a:b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36</a:t>
            </a:fld>
            <a:endParaRPr lang="it-IT"/>
          </a:p>
        </p:txBody>
      </p:sp>
    </p:spTree>
    <p:extLst>
      <p:ext uri="{BB962C8B-B14F-4D97-AF65-F5344CB8AC3E}">
        <p14:creationId xmlns:p14="http://schemas.microsoft.com/office/powerpoint/2010/main" val="4212352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7156" y="628119"/>
            <a:ext cx="7962088" cy="6131768"/>
          </a:xfrm>
        </p:spPr>
        <p:txBody>
          <a:bodyPr>
            <a:normAutofit fontScale="25000" lnSpcReduction="20000"/>
          </a:bodyPr>
          <a:lstStyle/>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(IN)APPLICABILITA’ DELL’ART.29 D.LGS 276/2003 AGLI APPALTI PUBBLICI ?</a:t>
            </a:r>
            <a:endParaRPr lang="it-IT" sz="7400" b="1" dirty="0">
              <a:solidFill>
                <a:srgbClr val="0070C0"/>
              </a:solidFill>
            </a:endParaRPr>
          </a:p>
          <a:p>
            <a:pPr marL="82296" indent="0" algn="just">
              <a:buNone/>
            </a:pPr>
            <a:r>
              <a:rPr lang="it-IT" sz="9600" dirty="0" smtClean="0"/>
              <a:t>La giurisprudenza della Cassazione ha statuito che l’art. 29 </a:t>
            </a:r>
            <a:r>
              <a:rPr lang="it-IT" sz="9600" b="1" dirty="0" smtClean="0"/>
              <a:t>NON </a:t>
            </a:r>
            <a:r>
              <a:rPr lang="it-IT" sz="9600" dirty="0" smtClean="0"/>
              <a:t>si applica  agli appalti pubblici</a:t>
            </a:r>
            <a:r>
              <a:rPr lang="it-IT" sz="9600" dirty="0" smtClean="0">
                <a:sym typeface="Wingdings"/>
              </a:rPr>
              <a:t>:</a:t>
            </a:r>
          </a:p>
          <a:p>
            <a:pPr marL="82296" indent="0" algn="just">
              <a:buNone/>
            </a:pPr>
            <a:r>
              <a:rPr lang="it-IT" sz="9600" dirty="0" smtClean="0">
                <a:sym typeface="Wingdings"/>
              </a:rPr>
              <a:t> </a:t>
            </a:r>
            <a:r>
              <a:rPr lang="it-IT" sz="9600" dirty="0" err="1" smtClean="0">
                <a:sym typeface="Wingdings"/>
              </a:rPr>
              <a:t>Cass</a:t>
            </a:r>
            <a:r>
              <a:rPr lang="it-IT" sz="9600" dirty="0" smtClean="0">
                <a:sym typeface="Wingdings"/>
              </a:rPr>
              <a:t>. 15432/2014</a:t>
            </a:r>
            <a:endParaRPr lang="it-IT" sz="8000" i="1" dirty="0" smtClean="0"/>
          </a:p>
          <a:p>
            <a:pPr marL="82296" indent="0" algn="just">
              <a:buNone/>
            </a:pPr>
            <a:r>
              <a:rPr lang="it-IT" sz="8000" i="1" dirty="0" smtClean="0"/>
              <a:t>”Dall'insieme </a:t>
            </a:r>
            <a:r>
              <a:rPr lang="it-IT" sz="8000" i="1" dirty="0"/>
              <a:t>di tali disposizioni </a:t>
            </a:r>
            <a:r>
              <a:rPr lang="it-IT" sz="8000" b="1" i="1" dirty="0"/>
              <a:t>si desume che a garanzia dei crediti retributivi e contributivi dei lavoratori impegnati negli appalti </a:t>
            </a:r>
            <a:r>
              <a:rPr lang="it-IT" sz="8000" i="1" dirty="0"/>
              <a:t>- o nei subappalti - pubblici </a:t>
            </a:r>
            <a:r>
              <a:rPr lang="it-IT" sz="8000" b="1" i="1" dirty="0"/>
              <a:t>sono previsti specifici strumenti che</a:t>
            </a:r>
            <a:r>
              <a:rPr lang="it-IT" sz="8000" i="1" dirty="0"/>
              <a:t>, se attivati nei tempi e nei modi prescritti, consentono agli interessati di avere direttamente dall'amministrazione committente il pagamento delle retribuzioni dovute dal loro datore di lavoro anche in corso d'opera.</a:t>
            </a:r>
          </a:p>
          <a:p>
            <a:pPr marL="82296" indent="0" algn="just">
              <a:buNone/>
            </a:pPr>
            <a:r>
              <a:rPr lang="it-IT" sz="8000" i="1" dirty="0"/>
              <a:t>Al contempo, con </a:t>
            </a:r>
            <a:r>
              <a:rPr lang="it-IT" sz="8000" b="1" i="1" dirty="0"/>
              <a:t>l'attivazione di tale tutela speciale</a:t>
            </a:r>
            <a:r>
              <a:rPr lang="it-IT" sz="8000" i="1" dirty="0"/>
              <a:t>, il lavoratore può consentire al committente di applicare le opportune sanzioni (se crede) al datore di lavoro inadempiente </a:t>
            </a:r>
            <a:r>
              <a:rPr lang="it-IT" sz="8000" b="1" i="1" dirty="0"/>
              <a:t>ed ottenere un ristoro pieno del proprio credito per le retribuzioni corrisposte ai lavoratori</a:t>
            </a:r>
            <a:r>
              <a:rPr lang="it-IT" sz="8000" i="1" dirty="0"/>
              <a:t>, obiettivo raggiungibile anche "detraendo il relativo importo dalle somme dovute all'esecutore del contratto ovvero dalle somme dovute al subappaltatore inadempiente nel caso in cui sia previsto il pagamento diretto ai sensi degli art. 37, comma 11, ultimo periodo e art. 118, comma 3, primo periodo, del codice</a:t>
            </a:r>
            <a:r>
              <a:rPr lang="it-IT" sz="9600" i="1" dirty="0" smtClean="0"/>
              <a:t>".</a:t>
            </a:r>
          </a:p>
          <a:p>
            <a:pPr marL="82296" indent="0">
              <a:buNone/>
            </a:pPr>
            <a:r>
              <a:rPr lang="it-IT" sz="9600" dirty="0" smtClean="0"/>
              <a:t>Conforme: </a:t>
            </a:r>
            <a:r>
              <a:rPr lang="it-IT" sz="9600" dirty="0" err="1" smtClean="0"/>
              <a:t>Cass</a:t>
            </a:r>
            <a:r>
              <a:rPr lang="it-IT" sz="9600" dirty="0" smtClean="0"/>
              <a:t>. 20327/2016</a:t>
            </a:r>
            <a:endParaRPr lang="it-IT" sz="9600" dirty="0"/>
          </a:p>
          <a:p>
            <a:pPr marL="82296" indent="0" algn="just">
              <a:buNone/>
            </a:pPr>
            <a:endParaRPr lang="it-IT" sz="9600" dirty="0" smtClean="0"/>
          </a:p>
          <a:p>
            <a:pPr marL="82296" indent="0" algn="just">
              <a:buNone/>
            </a:pPr>
            <a:endParaRPr lang="it-IT" sz="9600" dirty="0" smtClean="0"/>
          </a:p>
          <a:p>
            <a:pPr marL="82296" indent="0" algn="just">
              <a:buNone/>
            </a:pPr>
            <a:endParaRPr lang="it-IT" sz="9600" dirty="0"/>
          </a:p>
          <a:p>
            <a:pPr marL="82296" indent="0" algn="just">
              <a:buNone/>
            </a:pPr>
            <a:r>
              <a:rPr lang="it-IT" dirty="0"/>
              <a:t/>
            </a:r>
            <a:br>
              <a:rPr lang="it-IT" dirty="0"/>
            </a:b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37</a:t>
            </a:fld>
            <a:endParaRPr lang="it-IT"/>
          </a:p>
        </p:txBody>
      </p:sp>
    </p:spTree>
    <p:extLst>
      <p:ext uri="{BB962C8B-B14F-4D97-AF65-F5344CB8AC3E}">
        <p14:creationId xmlns:p14="http://schemas.microsoft.com/office/powerpoint/2010/main" val="115211027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7156" y="628119"/>
            <a:ext cx="7962088" cy="6131768"/>
          </a:xfrm>
        </p:spPr>
        <p:txBody>
          <a:bodyPr>
            <a:normAutofit fontScale="40000" lnSpcReduction="20000"/>
          </a:bodyPr>
          <a:lstStyle/>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LE MODALITA’ DI PAGAMENTO DEI DIPENDENTI E DEGLI ENTI PREVIDENZIALI ED ASSISTENZIALI:</a:t>
            </a:r>
          </a:p>
          <a:p>
            <a:pPr marL="82296" indent="0" algn="ctr">
              <a:buNone/>
            </a:pPr>
            <a:endParaRPr lang="it-IT" sz="6000" b="1" dirty="0"/>
          </a:p>
          <a:p>
            <a:pPr marL="82296" indent="0" algn="ctr">
              <a:buNone/>
            </a:pPr>
            <a:endParaRPr lang="it-IT" sz="7400" b="1" dirty="0"/>
          </a:p>
          <a:p>
            <a:pPr marL="82296" indent="0" algn="just">
              <a:buNone/>
            </a:pPr>
            <a:r>
              <a:rPr lang="it-IT" sz="7400" dirty="0" smtClean="0"/>
              <a:t>Il D.Lgs. 50/2016 (art. 217) ha abrogato gli artt. 4 e 5 del D.P.R. 207/2010 che prevedevano </a:t>
            </a:r>
            <a:r>
              <a:rPr lang="it-IT" sz="7400" b="1" dirty="0" smtClean="0"/>
              <a:t>l’intervento sostitutivo della Stazione Appaltante</a:t>
            </a:r>
            <a:r>
              <a:rPr lang="it-IT" sz="7400" dirty="0" smtClean="0"/>
              <a:t>, in caso di </a:t>
            </a:r>
            <a:r>
              <a:rPr lang="it-IT" sz="7400" b="1" dirty="0" smtClean="0"/>
              <a:t>inadempienza contributiva e retributiva </a:t>
            </a:r>
            <a:r>
              <a:rPr lang="it-IT" sz="7400" dirty="0" smtClean="0"/>
              <a:t>dell’esecutore e del subappaltatore. </a:t>
            </a:r>
          </a:p>
          <a:p>
            <a:pPr marL="82296" indent="0" algn="just">
              <a:buNone/>
            </a:pPr>
            <a:endParaRPr lang="it-IT" sz="7400" dirty="0" smtClean="0"/>
          </a:p>
          <a:p>
            <a:pPr marL="82296" indent="0" algn="just">
              <a:buNone/>
            </a:pPr>
            <a:endParaRPr lang="it-IT" sz="6000" dirty="0"/>
          </a:p>
          <a:p>
            <a:pPr marL="82296" indent="0" algn="just">
              <a:buNone/>
            </a:pPr>
            <a:r>
              <a:rPr lang="it-IT" dirty="0"/>
              <a:t/>
            </a:r>
            <a:br>
              <a:rPr lang="it-IT" dirty="0"/>
            </a:b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38</a:t>
            </a:fld>
            <a:endParaRPr lang="it-IT"/>
          </a:p>
        </p:txBody>
      </p:sp>
    </p:spTree>
    <p:extLst>
      <p:ext uri="{BB962C8B-B14F-4D97-AF65-F5344CB8AC3E}">
        <p14:creationId xmlns:p14="http://schemas.microsoft.com/office/powerpoint/2010/main" val="893752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7156" y="628119"/>
            <a:ext cx="7962088" cy="6131768"/>
          </a:xfrm>
        </p:spPr>
        <p:txBody>
          <a:bodyPr>
            <a:normAutofit fontScale="25000" lnSpcReduction="20000"/>
          </a:bodyPr>
          <a:lstStyle/>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LA NORMATIVA VIGENTE.</a:t>
            </a:r>
          </a:p>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ART. 30 COMMI 5, 5 BIS E 6 D.LGS. 50/2016</a:t>
            </a:r>
          </a:p>
          <a:p>
            <a:pPr marL="82296" indent="0" algn="ctr">
              <a:buNone/>
            </a:pPr>
            <a:endParaRPr lang="it-IT" sz="6000" b="1" dirty="0"/>
          </a:p>
          <a:p>
            <a:pPr marL="82296" indent="0" algn="just">
              <a:buNone/>
            </a:pPr>
            <a:r>
              <a:rPr lang="it-IT" sz="6200" dirty="0" smtClean="0"/>
              <a:t>5</a:t>
            </a:r>
            <a:r>
              <a:rPr lang="it-IT" sz="6200" dirty="0"/>
              <a:t>.  In caso di </a:t>
            </a:r>
            <a:r>
              <a:rPr lang="it-IT" sz="6200" b="1" dirty="0"/>
              <a:t>inadempienza contributiva </a:t>
            </a:r>
            <a:r>
              <a:rPr lang="it-IT" sz="6200" dirty="0"/>
              <a:t>risultante </a:t>
            </a:r>
            <a:r>
              <a:rPr lang="it-IT" sz="6200" b="1" dirty="0"/>
              <a:t>dal documento unico di regolarità contributiva relativo a personale dipendente dell'affidatario o del subappaltatore </a:t>
            </a:r>
            <a:r>
              <a:rPr lang="it-IT" sz="6200" dirty="0"/>
              <a:t>o dei soggetti titolari di subappalti e cottimi di cui all'articolo 105, impiegato nell'esecuzione del contratto, </a:t>
            </a:r>
            <a:r>
              <a:rPr lang="it-IT" sz="6200" b="1" dirty="0"/>
              <a:t>la stazione appaltante trattiene dal certificato di pagamento l'importo corrispondente all'inadempienza per il successivo versamento diretto agli enti previdenziali e assicurativi</a:t>
            </a:r>
            <a:r>
              <a:rPr lang="it-IT" sz="6200" dirty="0"/>
              <a:t>, compresa, nei lavori, la cassa edile. </a:t>
            </a:r>
            <a:endParaRPr lang="it-IT" sz="6200" dirty="0" smtClean="0"/>
          </a:p>
          <a:p>
            <a:pPr marL="82296" indent="0" algn="just">
              <a:buNone/>
            </a:pPr>
            <a:endParaRPr lang="it-IT" sz="6200" dirty="0"/>
          </a:p>
          <a:p>
            <a:pPr marL="82296" indent="0" algn="just">
              <a:buNone/>
            </a:pPr>
            <a:r>
              <a:rPr lang="it-IT" sz="6200" dirty="0" smtClean="0"/>
              <a:t>5-bis</a:t>
            </a:r>
            <a:r>
              <a:rPr lang="it-IT" sz="6200" dirty="0"/>
              <a:t>.  In ogni caso sull'importo netto progressivo delle prestazioni è operata una ritenuta dello 0,50 per cento; le ritenute possono essere svincolate soltanto in sede di liquidazione finale, dopo l'approvazione da parte della stazione appaltante del certificato di collaudo o di verifica di conformità, previo rilascio del documento unico di regolarità contributiva. </a:t>
            </a:r>
            <a:endParaRPr lang="it-IT" sz="6200" dirty="0" smtClean="0"/>
          </a:p>
          <a:p>
            <a:pPr marL="82296" indent="0" algn="just">
              <a:buNone/>
            </a:pPr>
            <a:endParaRPr lang="it-IT" sz="6200" dirty="0"/>
          </a:p>
          <a:p>
            <a:pPr marL="82296" indent="0" algn="just">
              <a:buNone/>
            </a:pPr>
            <a:r>
              <a:rPr lang="it-IT" sz="6200" dirty="0"/>
              <a:t>6.  </a:t>
            </a:r>
            <a:r>
              <a:rPr lang="it-IT" sz="6200" b="1" dirty="0"/>
              <a:t>In caso di ritardo nel pagamento delle retribuzioni </a:t>
            </a:r>
            <a:r>
              <a:rPr lang="it-IT" sz="6200" dirty="0"/>
              <a:t>dovute al personale di cui al comma 5, il responsabile unico del procedimento </a:t>
            </a:r>
            <a:r>
              <a:rPr lang="it-IT" sz="6200" b="1" dirty="0"/>
              <a:t>invita per iscritto il soggetto inadempiente, ed in ogni caso l'affidatario, a provvedervi entro i successivi quindici giorni</a:t>
            </a:r>
            <a:r>
              <a:rPr lang="it-IT" sz="6200" dirty="0"/>
              <a:t>. Ove non sia stata contestata formalmente e motivatamente la fondatezza della richiesta entro il termine sopra assegnato, </a:t>
            </a:r>
            <a:r>
              <a:rPr lang="it-IT" sz="6200" b="1" dirty="0"/>
              <a:t>la stazione appaltante paga anche in corso d'opera direttamente ai lavoratori le retribuzioni arretrate, detraendo il relativo importo dalle somme dovute all'affidatario del contratto ovvero dalle somme dovute al subappaltatore inadempiente</a:t>
            </a:r>
            <a:r>
              <a:rPr lang="it-IT" sz="6200" dirty="0"/>
              <a:t> </a:t>
            </a:r>
            <a:r>
              <a:rPr lang="it-IT" sz="6200" b="1" dirty="0"/>
              <a:t>nel caso in cui sia previsto il pagamento diretto ai sensi dell'articolo 105.</a:t>
            </a:r>
          </a:p>
          <a:p>
            <a:pPr marL="82296" indent="0" algn="just">
              <a:buNone/>
            </a:pP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39</a:t>
            </a:fld>
            <a:endParaRPr lang="it-IT"/>
          </a:p>
        </p:txBody>
      </p:sp>
    </p:spTree>
    <p:extLst>
      <p:ext uri="{BB962C8B-B14F-4D97-AF65-F5344CB8AC3E}">
        <p14:creationId xmlns:p14="http://schemas.microsoft.com/office/powerpoint/2010/main" val="1594174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olo 1"/>
          <p:cNvSpPr>
            <a:spLocks noGrp="1"/>
          </p:cNvSpPr>
          <p:nvPr>
            <p:ph type="title"/>
          </p:nvPr>
        </p:nvSpPr>
        <p:spPr/>
        <p:txBody>
          <a:bodyPr>
            <a:normAutofit fontScale="90000"/>
          </a:bodyPr>
          <a:lstStyle/>
          <a:p>
            <a:pPr algn="ctr"/>
            <a:r>
              <a:rPr lang="it-IT" sz="2400" b="1" cap="all" dirty="0">
                <a:solidFill>
                  <a:srgbClr val="0070C0"/>
                </a:solidFill>
                <a:effectLst>
                  <a:outerShdw blurRad="38100" dist="38100" dir="2700000" algn="tl">
                    <a:srgbClr val="000000">
                      <a:alpha val="43137"/>
                    </a:srgbClr>
                  </a:outerShdw>
                </a:effectLst>
              </a:rPr>
              <a:t>LA </a:t>
            </a:r>
            <a:r>
              <a:rPr lang="it-IT" sz="2400" b="1" cap="all" dirty="0" smtClean="0">
                <a:solidFill>
                  <a:srgbClr val="0070C0"/>
                </a:solidFill>
                <a:effectLst>
                  <a:outerShdw blurRad="38100" dist="38100" dir="2700000" algn="tl">
                    <a:srgbClr val="000000">
                      <a:alpha val="43137"/>
                    </a:srgbClr>
                  </a:outerShdw>
                </a:effectLst>
              </a:rPr>
              <a:t>COMUNICAZIONE ALLA STAZIONE APPALTANTE DEI SUB-CONTRATTI</a:t>
            </a:r>
            <a:br>
              <a:rPr lang="it-IT" sz="2400" b="1" cap="all" dirty="0" smtClean="0">
                <a:solidFill>
                  <a:srgbClr val="0070C0"/>
                </a:solidFill>
                <a:effectLst>
                  <a:outerShdw blurRad="38100" dist="38100" dir="2700000" algn="tl">
                    <a:srgbClr val="000000">
                      <a:alpha val="43137"/>
                    </a:srgbClr>
                  </a:outerShdw>
                </a:effectLst>
              </a:rPr>
            </a:br>
            <a:r>
              <a:rPr lang="it-IT" sz="2400" b="1" cap="all" dirty="0" smtClean="0">
                <a:solidFill>
                  <a:srgbClr val="0070C0"/>
                </a:solidFill>
                <a:effectLst>
                  <a:outerShdw blurRad="38100" dist="38100" dir="2700000" algn="tl">
                    <a:srgbClr val="000000">
                      <a:alpha val="43137"/>
                    </a:srgbClr>
                  </a:outerShdw>
                </a:effectLst>
              </a:rPr>
              <a:t>ART. 105 COMMA 2 DLGS 50/2016</a:t>
            </a:r>
            <a:endParaRPr lang="it-IT" sz="2400" dirty="0" smtClean="0">
              <a:solidFill>
                <a:srgbClr val="0070C0"/>
              </a:solidFill>
            </a:endParaRPr>
          </a:p>
        </p:txBody>
      </p:sp>
      <p:sp>
        <p:nvSpPr>
          <p:cNvPr id="6" name="Segnaposto contenuto 5"/>
          <p:cNvSpPr txBox="1">
            <a:spLocks/>
          </p:cNvSpPr>
          <p:nvPr/>
        </p:nvSpPr>
        <p:spPr>
          <a:xfrm>
            <a:off x="1435608" y="1700808"/>
            <a:ext cx="7498080" cy="4800600"/>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296" indent="0" fontAlgn="auto">
              <a:spcAft>
                <a:spcPts val="0"/>
              </a:spcAft>
              <a:buNone/>
            </a:pPr>
            <a:r>
              <a:rPr lang="it-IT" sz="2800" dirty="0"/>
              <a:t>L'affidatario </a:t>
            </a:r>
            <a:r>
              <a:rPr lang="it-IT" sz="2800" b="1" dirty="0"/>
              <a:t>comunica</a:t>
            </a:r>
            <a:r>
              <a:rPr lang="it-IT" sz="2800" dirty="0"/>
              <a:t> alla stazione appaltante, </a:t>
            </a:r>
            <a:r>
              <a:rPr lang="it-IT" sz="2800" b="1" dirty="0"/>
              <a:t>prima dell'inizio della prestazione</a:t>
            </a:r>
            <a:r>
              <a:rPr lang="it-IT" sz="2800" dirty="0"/>
              <a:t>, per tutti i sub-contratti che non sono subappalti, stipulati per l'esecuzione dell'appalto, </a:t>
            </a:r>
            <a:r>
              <a:rPr lang="it-IT" sz="2800" b="1" dirty="0"/>
              <a:t>il nome del sub-contraente, l'importo del sub-contratto, l'oggetto del lavoro, servizio o fornitura affidati</a:t>
            </a:r>
            <a:r>
              <a:rPr lang="it-IT" sz="2800" dirty="0"/>
              <a:t>. Sono, altresì, comunicate alla stazione appaltante </a:t>
            </a:r>
            <a:r>
              <a:rPr lang="it-IT" sz="2800" b="1" dirty="0"/>
              <a:t>eventuali modifiche </a:t>
            </a:r>
            <a:r>
              <a:rPr lang="it-IT" sz="2800" dirty="0"/>
              <a:t>a tali informazioni avvenute nel corso del sub-contratto. </a:t>
            </a:r>
            <a:endParaRPr lang="it-IT" sz="2000" dirty="0" smtClean="0"/>
          </a:p>
        </p:txBody>
      </p:sp>
    </p:spTree>
    <p:extLst>
      <p:ext uri="{BB962C8B-B14F-4D97-AF65-F5344CB8AC3E}">
        <p14:creationId xmlns:p14="http://schemas.microsoft.com/office/powerpoint/2010/main" val="139374546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07156" y="628119"/>
            <a:ext cx="7962088" cy="6131768"/>
          </a:xfrm>
        </p:spPr>
        <p:txBody>
          <a:bodyPr>
            <a:normAutofit fontScale="25000" lnSpcReduction="20000"/>
          </a:bodyPr>
          <a:lstStyle/>
          <a:p>
            <a:pPr marL="82296" indent="0" algn="ctr">
              <a:buNone/>
            </a:pPr>
            <a:r>
              <a:rPr lang="it-IT" sz="7400" b="1" dirty="0">
                <a:solidFill>
                  <a:srgbClr val="0070C0"/>
                </a:solidFill>
                <a:effectLst>
                  <a:outerShdw blurRad="50000" dist="30000" dir="5400000" algn="tl" rotWithShape="0">
                    <a:srgbClr val="000000">
                      <a:alpha val="30000"/>
                    </a:srgbClr>
                  </a:outerShdw>
                </a:effectLst>
                <a:latin typeface="+mj-lt"/>
                <a:ea typeface="+mj-ea"/>
                <a:cs typeface="+mj-cs"/>
              </a:rPr>
              <a:t>IN SINTESI: </a:t>
            </a:r>
          </a:p>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IL CONTRAENTE PRINCIPALE (APPALTATORE)</a:t>
            </a:r>
          </a:p>
          <a:p>
            <a:pPr marL="82296" indent="0" algn="ctr">
              <a:buNone/>
            </a:pPr>
            <a:r>
              <a:rPr lang="it-IT" sz="7400" b="1" dirty="0" smtClean="0">
                <a:solidFill>
                  <a:srgbClr val="0070C0"/>
                </a:solidFill>
                <a:effectLst>
                  <a:outerShdw blurRad="50000" dist="30000" dir="5400000" algn="tl" rotWithShape="0">
                    <a:srgbClr val="000000">
                      <a:alpha val="30000"/>
                    </a:srgbClr>
                  </a:outerShdw>
                </a:effectLst>
                <a:latin typeface="+mj-lt"/>
                <a:ea typeface="+mj-ea"/>
                <a:cs typeface="+mj-cs"/>
              </a:rPr>
              <a:t> È RESPONSABILE:</a:t>
            </a:r>
          </a:p>
          <a:p>
            <a:pPr marL="82296" indent="0" algn="ctr">
              <a:buNone/>
            </a:pPr>
            <a:endParaRPr lang="it-IT" sz="6000" b="1" dirty="0"/>
          </a:p>
          <a:p>
            <a:pPr marL="82296" indent="0" algn="ctr">
              <a:buNone/>
            </a:pPr>
            <a:endParaRPr lang="it-IT" sz="7400" b="1" dirty="0"/>
          </a:p>
          <a:p>
            <a:pPr marL="82296" indent="0" algn="just">
              <a:buNone/>
            </a:pPr>
            <a:r>
              <a:rPr lang="it-IT" sz="7400" dirty="0" smtClean="0"/>
              <a:t>a) in </a:t>
            </a:r>
            <a:r>
              <a:rPr lang="it-IT" sz="7400" dirty="0"/>
              <a:t>solido con </a:t>
            </a:r>
            <a:r>
              <a:rPr lang="it-IT" sz="7400" dirty="0" smtClean="0"/>
              <a:t>il Subappaltatore, </a:t>
            </a:r>
            <a:r>
              <a:rPr lang="it-IT" sz="7400" dirty="0"/>
              <a:t>ai sensi dell'art. </a:t>
            </a:r>
            <a:r>
              <a:rPr lang="it-IT" sz="7400" b="1" dirty="0"/>
              <a:t>1676 c.c.</a:t>
            </a:r>
            <a:r>
              <a:rPr lang="it-IT" sz="7400" dirty="0"/>
              <a:t>, per quanto è dovuto ai dipendenti </a:t>
            </a:r>
            <a:r>
              <a:rPr lang="it-IT" sz="7400" dirty="0" smtClean="0"/>
              <a:t>per </a:t>
            </a:r>
            <a:r>
              <a:rPr lang="it-IT" sz="7400" dirty="0"/>
              <a:t>l'attività eseguita nell'appalto (retribuzioni, indennità, rimborsi, etc.), </a:t>
            </a:r>
            <a:r>
              <a:rPr lang="it-IT" sz="7400" b="1" dirty="0"/>
              <a:t>nei limiti del debito che il </a:t>
            </a:r>
            <a:r>
              <a:rPr lang="it-IT" sz="7400" b="1" dirty="0" smtClean="0"/>
              <a:t>committente/appaltatore </a:t>
            </a:r>
            <a:r>
              <a:rPr lang="it-IT" sz="7400" b="1" dirty="0"/>
              <a:t>ha verso l'appaltatore nel tempo in cui essi propongono la domanda</a:t>
            </a:r>
            <a:r>
              <a:rPr lang="it-IT" sz="7400" dirty="0"/>
              <a:t>, </a:t>
            </a:r>
            <a:r>
              <a:rPr lang="it-IT" sz="7400" dirty="0">
                <a:solidFill>
                  <a:srgbClr val="FF0000"/>
                </a:solidFill>
              </a:rPr>
              <a:t>ma senza </a:t>
            </a:r>
            <a:r>
              <a:rPr lang="it-IT" sz="7400" dirty="0" smtClean="0">
                <a:solidFill>
                  <a:srgbClr val="FF0000"/>
                </a:solidFill>
              </a:rPr>
              <a:t>limitazione </a:t>
            </a:r>
            <a:r>
              <a:rPr lang="it-IT" sz="7400" dirty="0">
                <a:solidFill>
                  <a:srgbClr val="FF0000"/>
                </a:solidFill>
              </a:rPr>
              <a:t>di tempo</a:t>
            </a:r>
            <a:r>
              <a:rPr lang="it-IT" sz="7400" dirty="0" smtClean="0"/>
              <a:t>;</a:t>
            </a:r>
          </a:p>
          <a:p>
            <a:pPr marL="82296" indent="0" algn="just">
              <a:buNone/>
            </a:pPr>
            <a:endParaRPr lang="it-IT" sz="7400" dirty="0"/>
          </a:p>
          <a:p>
            <a:pPr marL="82296" indent="0" algn="just">
              <a:buNone/>
            </a:pPr>
            <a:r>
              <a:rPr lang="it-IT" sz="7400" dirty="0"/>
              <a:t>b) in solido con </a:t>
            </a:r>
            <a:r>
              <a:rPr lang="it-IT" sz="7400" dirty="0" smtClean="0"/>
              <a:t>il </a:t>
            </a:r>
            <a:r>
              <a:rPr lang="it-IT" sz="7400" dirty="0"/>
              <a:t>subappaltatore, ai sensi dell'art. 29 </a:t>
            </a:r>
            <a:r>
              <a:rPr lang="it-IT" sz="7400" dirty="0" smtClean="0"/>
              <a:t>D.Lgs</a:t>
            </a:r>
            <a:r>
              <a:rPr lang="it-IT" sz="7400" dirty="0"/>
              <a:t>. 276/2003, per il pagamento dei </a:t>
            </a:r>
            <a:r>
              <a:rPr lang="it-IT" sz="7400" b="1" dirty="0"/>
              <a:t>trattamenti retributivi e per il versamento dei contributi previdenziali </a:t>
            </a:r>
            <a:r>
              <a:rPr lang="it-IT" sz="7400" dirty="0"/>
              <a:t>e </a:t>
            </a:r>
            <a:r>
              <a:rPr lang="it-IT" sz="7400" b="1" dirty="0"/>
              <a:t>dei premi assicurativi</a:t>
            </a:r>
            <a:r>
              <a:rPr lang="it-IT" sz="7400" dirty="0"/>
              <a:t>, con il limite temporale di </a:t>
            </a:r>
            <a:r>
              <a:rPr lang="it-IT" sz="7400" b="1" dirty="0"/>
              <a:t>due anni dalla cessazione dell'appalto</a:t>
            </a:r>
            <a:r>
              <a:rPr lang="it-IT" sz="7400" dirty="0"/>
              <a:t>, </a:t>
            </a:r>
            <a:r>
              <a:rPr lang="it-IT" sz="7400" dirty="0">
                <a:solidFill>
                  <a:srgbClr val="FF0000"/>
                </a:solidFill>
              </a:rPr>
              <a:t>ma senza limitazione di </a:t>
            </a:r>
            <a:r>
              <a:rPr lang="it-IT" sz="7400" dirty="0" smtClean="0">
                <a:solidFill>
                  <a:srgbClr val="FF0000"/>
                </a:solidFill>
              </a:rPr>
              <a:t>importo</a:t>
            </a:r>
            <a:r>
              <a:rPr lang="it-IT" sz="7400" dirty="0" smtClean="0"/>
              <a:t>.</a:t>
            </a:r>
            <a:endParaRPr lang="it-IT" sz="7400" dirty="0"/>
          </a:p>
          <a:p>
            <a:pPr marL="82296" indent="0" algn="just">
              <a:buNone/>
            </a:pPr>
            <a:endParaRPr lang="it-IT" sz="6000" dirty="0"/>
          </a:p>
          <a:p>
            <a:pPr marL="82296" indent="0" algn="just">
              <a:buNone/>
            </a:pPr>
            <a:r>
              <a:rPr lang="it-IT" dirty="0"/>
              <a:t/>
            </a:r>
            <a:br>
              <a:rPr lang="it-IT" dirty="0"/>
            </a:b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40</a:t>
            </a:fld>
            <a:endParaRPr lang="it-IT"/>
          </a:p>
        </p:txBody>
      </p:sp>
    </p:spTree>
    <p:extLst>
      <p:ext uri="{BB962C8B-B14F-4D97-AF65-F5344CB8AC3E}">
        <p14:creationId xmlns:p14="http://schemas.microsoft.com/office/powerpoint/2010/main" val="128988362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344168" y="692696"/>
            <a:ext cx="7498080" cy="4800600"/>
          </a:xfr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3600" b="1" dirty="0">
                <a:solidFill>
                  <a:srgbClr val="0070C0"/>
                </a:solidFill>
                <a:effectLst>
                  <a:outerShdw blurRad="50000" dist="30000" dir="5400000" algn="tl" rotWithShape="0">
                    <a:srgbClr val="000000">
                      <a:alpha val="30000"/>
                    </a:srgbClr>
                  </a:outerShdw>
                </a:effectLst>
                <a:latin typeface="+mj-lt"/>
                <a:ea typeface="+mj-ea"/>
                <a:cs typeface="+mj-cs"/>
              </a:rPr>
              <a:t>I CASI DEL PAGAMENTO DIRETTO AL SUBAPPALTATORE DA PARTE DELLE STAZIONI APPALTANTI </a:t>
            </a:r>
          </a:p>
        </p:txBody>
      </p:sp>
      <p:sp>
        <p:nvSpPr>
          <p:cNvPr id="5" name="Segnaposto numero diapositiva 4"/>
          <p:cNvSpPr>
            <a:spLocks noGrp="1"/>
          </p:cNvSpPr>
          <p:nvPr>
            <p:ph type="sldNum" sz="quarter" idx="12"/>
          </p:nvPr>
        </p:nvSpPr>
        <p:spPr/>
        <p:txBody>
          <a:bodyPr/>
          <a:lstStyle/>
          <a:p>
            <a:fld id="{D2B8C585-5E06-41B0-9FF3-AD5D1B8B7E58}" type="slidenum">
              <a:rPr lang="it-IT" smtClean="0"/>
              <a:pPr/>
              <a:t>41</a:t>
            </a:fld>
            <a:endParaRPr lang="it-IT"/>
          </a:p>
        </p:txBody>
      </p:sp>
    </p:spTree>
    <p:extLst>
      <p:ext uri="{BB962C8B-B14F-4D97-AF65-F5344CB8AC3E}">
        <p14:creationId xmlns:p14="http://schemas.microsoft.com/office/powerpoint/2010/main" val="149336314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2400" b="1" dirty="0" smtClean="0">
                <a:solidFill>
                  <a:srgbClr val="0070C0"/>
                </a:solidFill>
              </a:rPr>
              <a:t>IL DECRETO LEGISLATIVO N. 163/2006</a:t>
            </a:r>
            <a:br>
              <a:rPr lang="it-IT" sz="2400" b="1" dirty="0" smtClean="0">
                <a:solidFill>
                  <a:srgbClr val="0070C0"/>
                </a:solidFill>
              </a:rPr>
            </a:br>
            <a:r>
              <a:rPr lang="it-IT" sz="2400" b="1" dirty="0" smtClean="0">
                <a:solidFill>
                  <a:srgbClr val="0070C0"/>
                </a:solidFill>
              </a:rPr>
              <a:t>Art</a:t>
            </a:r>
            <a:r>
              <a:rPr lang="it-IT" sz="2400" b="1" dirty="0">
                <a:solidFill>
                  <a:srgbClr val="0070C0"/>
                </a:solidFill>
              </a:rPr>
              <a:t>. 118. </a:t>
            </a:r>
          </a:p>
        </p:txBody>
      </p:sp>
      <p:sp>
        <p:nvSpPr>
          <p:cNvPr id="3" name="Segnaposto contenuto 2"/>
          <p:cNvSpPr>
            <a:spLocks noGrp="1"/>
          </p:cNvSpPr>
          <p:nvPr>
            <p:ph idx="1"/>
          </p:nvPr>
        </p:nvSpPr>
        <p:spPr>
          <a:xfrm>
            <a:off x="1043608" y="1447800"/>
            <a:ext cx="7890080" cy="4800600"/>
          </a:xfrm>
        </p:spPr>
        <p:txBody>
          <a:bodyPr>
            <a:normAutofit/>
          </a:bodyPr>
          <a:lstStyle/>
          <a:p>
            <a:pPr marL="0" indent="0" algn="just">
              <a:spcBef>
                <a:spcPts val="0"/>
              </a:spcBef>
              <a:buClrTx/>
              <a:buSzTx/>
              <a:buNone/>
            </a:pPr>
            <a:r>
              <a:rPr lang="it-IT" sz="2000" dirty="0"/>
              <a:t>3. Nel bando di gara la stazione appaltante indica che </a:t>
            </a:r>
            <a:r>
              <a:rPr lang="it-IT" sz="2000" b="1" dirty="0"/>
              <a:t>provvederà a corrispondere direttamente al subappaltatore</a:t>
            </a:r>
            <a:r>
              <a:rPr lang="it-IT" sz="2000" dirty="0"/>
              <a:t> o al cottimista </a:t>
            </a:r>
            <a:r>
              <a:rPr lang="it-IT" sz="2000" b="1" dirty="0"/>
              <a:t>l'importo dovuto per le prestazioni </a:t>
            </a:r>
            <a:r>
              <a:rPr lang="it-IT" sz="2000" dirty="0"/>
              <a:t>dagli stessi eseguite o, in alternativa, che è fatto obbligo agli affidatari di trasmettere, entro venti giorni dalla data di ciascun pagamento effettuato nei loro confronti, copia delle fatture quietanzate relative ai pagamenti da essi affidatari corrisposti al subappaltatore o cottimista, con l'indicazione delle ritenute di garanzia effettuate. Qualora gli affidatari non trasmettano le fatture quietanziate del subappaltatore o del cottimista entro il predetto termine, la stazione appaltante sospende il successivo pagamento a favore degli affidatari. </a:t>
            </a:r>
            <a:r>
              <a:rPr lang="it-IT" sz="2000" b="1" dirty="0"/>
              <a:t>Nel caso di pagamento diretto, gli affidatari comunicano alla stazione appaltante la parte delle prestazioni eseguite dal subappaltatore o dal cottimista, con la specificazione del relativo importo e con proposta motivata di pagamento. </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42</a:t>
            </a:fld>
            <a:endParaRPr lang="it-IT"/>
          </a:p>
        </p:txBody>
      </p:sp>
    </p:spTree>
    <p:extLst>
      <p:ext uri="{BB962C8B-B14F-4D97-AF65-F5344CB8AC3E}">
        <p14:creationId xmlns:p14="http://schemas.microsoft.com/office/powerpoint/2010/main" val="5717729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260648"/>
            <a:ext cx="7818072" cy="5987752"/>
          </a:xfrm>
        </p:spPr>
        <p:txBody>
          <a:bodyPr>
            <a:normAutofit fontScale="92500" lnSpcReduction="10000"/>
          </a:bodyPr>
          <a:lstStyle/>
          <a:p>
            <a:pPr marL="0" indent="0" algn="just">
              <a:spcBef>
                <a:spcPts val="0"/>
              </a:spcBef>
              <a:buClrTx/>
              <a:buSzTx/>
              <a:buNone/>
            </a:pPr>
            <a:r>
              <a:rPr lang="is-IS" sz="2400" dirty="0" smtClean="0"/>
              <a:t>… </a:t>
            </a:r>
            <a:r>
              <a:rPr lang="is-IS" sz="2400" b="1" dirty="0" smtClean="0"/>
              <a:t>seconda parte del comma 3)..</a:t>
            </a:r>
            <a:endParaRPr lang="it-IT" sz="2400" b="1" dirty="0" smtClean="0"/>
          </a:p>
          <a:p>
            <a:pPr marL="0" indent="0" algn="just">
              <a:spcBef>
                <a:spcPts val="0"/>
              </a:spcBef>
              <a:buClrTx/>
              <a:buSzTx/>
              <a:buNone/>
            </a:pPr>
            <a:r>
              <a:rPr lang="it-IT" sz="2400" dirty="0" smtClean="0"/>
              <a:t>Ove </a:t>
            </a:r>
            <a:r>
              <a:rPr lang="it-IT" sz="2400" dirty="0"/>
              <a:t>ricorrano condizioni di </a:t>
            </a:r>
            <a:r>
              <a:rPr lang="it-IT" sz="2400" b="1" dirty="0"/>
              <a:t>crisi di liquidità finanziaria </a:t>
            </a:r>
            <a:r>
              <a:rPr lang="it-IT" sz="2400" dirty="0"/>
              <a:t>dell'affidatario, </a:t>
            </a:r>
            <a:r>
              <a:rPr lang="it-IT" sz="2400" b="1" dirty="0"/>
              <a:t>comprovate da reiterati ritardi nei pagamenti dei subappaltatori o dei cottimisti</a:t>
            </a:r>
            <a:r>
              <a:rPr lang="it-IT" sz="2400" dirty="0"/>
              <a:t>, o anche dei diversi soggetti che eventualmente lo compongono, accertate dalla stazione appaltante, </a:t>
            </a:r>
            <a:r>
              <a:rPr lang="it-IT" sz="2400" b="1" dirty="0"/>
              <a:t>per il contratto di appalto in corso </a:t>
            </a:r>
            <a:r>
              <a:rPr lang="it-IT" sz="2400" dirty="0"/>
              <a:t>può provvedersi, sentito l'affidatario, anche in deroga alle previsioni del bando di gara, </a:t>
            </a:r>
            <a:r>
              <a:rPr lang="it-IT" sz="2400" b="1" dirty="0"/>
              <a:t>al pagamento diretto alle mandanti, alle società, anche consortili,</a:t>
            </a:r>
            <a:r>
              <a:rPr lang="it-IT" sz="2400" dirty="0"/>
              <a:t> eventualmente costituite per l'esecuzione unitaria dei lavori a norma </a:t>
            </a:r>
            <a:r>
              <a:rPr lang="it-IT" sz="2400" dirty="0" smtClean="0"/>
              <a:t>dell’articolo 93 del regolamento di cui al </a:t>
            </a:r>
            <a:r>
              <a:rPr lang="it-IT" sz="2400" dirty="0" err="1" smtClean="0"/>
              <a:t>d.p.r.</a:t>
            </a:r>
            <a:r>
              <a:rPr lang="it-IT" sz="2400" dirty="0" smtClean="0"/>
              <a:t> 5 ottobre 2010, n. 207 </a:t>
            </a:r>
            <a:r>
              <a:rPr lang="it-IT" sz="2400" b="1" dirty="0"/>
              <a:t>nonché al subappaltatore</a:t>
            </a:r>
            <a:r>
              <a:rPr lang="it-IT" sz="2400" dirty="0"/>
              <a:t> o al cottimista dell'importo dovuto per le prestazioni dagli stessi eseguite</a:t>
            </a:r>
            <a:r>
              <a:rPr lang="it-IT" sz="2400" dirty="0" smtClean="0"/>
              <a:t>.</a:t>
            </a:r>
          </a:p>
          <a:p>
            <a:pPr marL="0" indent="0" algn="just">
              <a:spcBef>
                <a:spcPts val="0"/>
              </a:spcBef>
              <a:buClrTx/>
              <a:buSzTx/>
              <a:buNone/>
            </a:pPr>
            <a:endParaRPr lang="it-IT" sz="2400" dirty="0" smtClean="0"/>
          </a:p>
          <a:p>
            <a:pPr marL="0" indent="0" algn="ctr">
              <a:spcBef>
                <a:spcPts val="0"/>
              </a:spcBef>
              <a:buClrTx/>
              <a:buSzTx/>
              <a:buNone/>
            </a:pPr>
            <a:r>
              <a:rPr lang="it-IT" sz="2400" dirty="0" smtClean="0">
                <a:solidFill>
                  <a:srgbClr val="FF0000"/>
                </a:solidFill>
              </a:rPr>
              <a:t>L’articolo 118, comma 3, è stato modificato dall’art. 13</a:t>
            </a:r>
            <a:r>
              <a:rPr lang="it-IT" sz="2400" i="1" dirty="0" smtClean="0">
                <a:solidFill>
                  <a:srgbClr val="FF0000"/>
                </a:solidFill>
              </a:rPr>
              <a:t> </a:t>
            </a:r>
            <a:r>
              <a:rPr lang="it-IT" sz="2400" i="1" dirty="0">
                <a:solidFill>
                  <a:srgbClr val="FF0000"/>
                </a:solidFill>
              </a:rPr>
              <a:t>comma 10, legge n. 9 del </a:t>
            </a:r>
            <a:r>
              <a:rPr lang="it-IT" sz="2400" i="1" dirty="0" smtClean="0">
                <a:solidFill>
                  <a:srgbClr val="FF0000"/>
                </a:solidFill>
              </a:rPr>
              <a:t>2014.</a:t>
            </a:r>
          </a:p>
          <a:p>
            <a:pPr marL="0" indent="0" algn="just">
              <a:spcBef>
                <a:spcPts val="0"/>
              </a:spcBef>
              <a:buClrTx/>
              <a:buSzTx/>
              <a:buNone/>
            </a:pPr>
            <a:r>
              <a:rPr lang="it-IT" sz="2400" i="1" dirty="0"/>
              <a:t/>
            </a:r>
            <a:br>
              <a:rPr lang="it-IT" sz="2400" i="1" dirty="0"/>
            </a:br>
            <a:endParaRPr lang="it-IT" sz="2400"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43</a:t>
            </a:fld>
            <a:endParaRPr lang="it-IT"/>
          </a:p>
        </p:txBody>
      </p:sp>
    </p:spTree>
    <p:extLst>
      <p:ext uri="{BB962C8B-B14F-4D97-AF65-F5344CB8AC3E}">
        <p14:creationId xmlns:p14="http://schemas.microsoft.com/office/powerpoint/2010/main" val="7857785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332656"/>
            <a:ext cx="7746064" cy="5915744"/>
          </a:xfrm>
        </p:spPr>
        <p:txBody>
          <a:bodyPr>
            <a:normAutofit fontScale="70000" lnSpcReduction="20000"/>
          </a:bodyPr>
          <a:lstStyle/>
          <a:p>
            <a:pPr marL="82296" indent="0" algn="just">
              <a:buNone/>
            </a:pPr>
            <a:r>
              <a:rPr lang="it-IT" dirty="0" smtClean="0"/>
              <a:t>Art. 118 comma 3-bis.</a:t>
            </a:r>
          </a:p>
          <a:p>
            <a:pPr marL="82296" indent="0" algn="just">
              <a:buNone/>
            </a:pPr>
            <a:r>
              <a:rPr lang="it-IT" dirty="0" smtClean="0"/>
              <a:t>E</a:t>
            </a:r>
            <a:r>
              <a:rPr lang="it-IT" dirty="0"/>
              <a:t>' sempre consentito alla stazione appaltante, anche per i contratti di </a:t>
            </a:r>
            <a:r>
              <a:rPr lang="it-IT" b="1" dirty="0"/>
              <a:t>appalto in corso</a:t>
            </a:r>
            <a:r>
              <a:rPr lang="it-IT" dirty="0"/>
              <a:t>, nella pendenza di procedura di </a:t>
            </a:r>
            <a:r>
              <a:rPr lang="it-IT" b="1" dirty="0"/>
              <a:t>concordato preventivo con continuità aziendale</a:t>
            </a:r>
            <a:r>
              <a:rPr lang="it-IT" dirty="0"/>
              <a:t>, provvedere ai pagamenti dovuti per le prestazioni eseguite dagli eventuali diversi soggetti che costituiscano l'affidatario, quali </a:t>
            </a:r>
            <a:r>
              <a:rPr lang="it-IT" b="1" dirty="0"/>
              <a:t>le mandanti, e dalle società, anche consortili</a:t>
            </a:r>
            <a:r>
              <a:rPr lang="it-IT" dirty="0"/>
              <a:t>, eventualmente costituite per l'esecuzione unitaria dei lavori a norma dell’articolo 93 del regolamento di cui al </a:t>
            </a:r>
            <a:r>
              <a:rPr lang="it-IT" dirty="0" err="1"/>
              <a:t>d.p.r.</a:t>
            </a:r>
            <a:r>
              <a:rPr lang="it-IT" dirty="0"/>
              <a:t> 5 ottobre 2010, n. 207 </a:t>
            </a:r>
            <a:r>
              <a:rPr lang="it-IT" dirty="0" smtClean="0"/>
              <a:t>dai </a:t>
            </a:r>
            <a:r>
              <a:rPr lang="it-IT" b="1" dirty="0"/>
              <a:t>subappaltatori</a:t>
            </a:r>
            <a:r>
              <a:rPr lang="it-IT" dirty="0"/>
              <a:t> e dai cottimisti, secondo le determinazioni presso il Tribunale competente per l'ammissione alla </a:t>
            </a:r>
            <a:r>
              <a:rPr lang="it-IT" dirty="0" smtClean="0"/>
              <a:t>predetta procedura</a:t>
            </a:r>
            <a:r>
              <a:rPr lang="it-IT" dirty="0"/>
              <a:t>.</a:t>
            </a:r>
            <a:r>
              <a:rPr lang="it-IT" b="1" dirty="0"/>
              <a:t/>
            </a:r>
            <a:br>
              <a:rPr lang="it-IT" b="1" dirty="0"/>
            </a:br>
            <a:r>
              <a:rPr lang="it-IT" i="1" dirty="0"/>
              <a:t>(comma introdotto dall'art. 13, comma 10, legge n. 9 del 2014)</a:t>
            </a:r>
            <a:endParaRPr lang="it-IT" dirty="0"/>
          </a:p>
          <a:p>
            <a:pPr marL="82296" indent="0" algn="just">
              <a:buNone/>
            </a:pPr>
            <a:endParaRPr lang="it-IT" dirty="0" smtClean="0"/>
          </a:p>
          <a:p>
            <a:pPr marL="82296" indent="0" algn="just">
              <a:buNone/>
            </a:pPr>
            <a:r>
              <a:rPr lang="it-IT" dirty="0" smtClean="0"/>
              <a:t>3-ter</a:t>
            </a:r>
            <a:r>
              <a:rPr lang="it-IT" dirty="0"/>
              <a:t>. Nelle ipotesi di cui ai commi 3, ultimo periodo, e 3-bis, la stazione appaltante, ferme restando le disposizioni previste in materia di obblighi informativi, pubblicità e trasparenza, è in ogni caso tenuta a pubblicare nel proprio sito internet istituzionale le somme liquidate con l'indicazione dei relativi beneficiari.</a:t>
            </a:r>
            <a:br>
              <a:rPr lang="it-IT" dirty="0"/>
            </a:br>
            <a:r>
              <a:rPr lang="it-IT" i="1" dirty="0"/>
              <a:t>(comma introdotto dall'art. 13, comma 10, legge n. 9 del 2014)</a:t>
            </a:r>
            <a:endParaRPr lang="it-IT" dirty="0"/>
          </a:p>
          <a:p>
            <a:pPr marL="0" marR="0" lvl="0" indent="0" algn="just"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44</a:t>
            </a:fld>
            <a:endParaRPr lang="it-IT"/>
          </a:p>
        </p:txBody>
      </p:sp>
    </p:spTree>
    <p:extLst>
      <p:ext uri="{BB962C8B-B14F-4D97-AF65-F5344CB8AC3E}">
        <p14:creationId xmlns:p14="http://schemas.microsoft.com/office/powerpoint/2010/main" val="44866224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000" b="1" dirty="0">
                <a:solidFill>
                  <a:srgbClr val="0070C0"/>
                </a:solidFill>
              </a:rPr>
              <a:t>IL DECRETO LEGISLATIVO N. </a:t>
            </a:r>
            <a:r>
              <a:rPr lang="it-IT" sz="2000" b="1" dirty="0" smtClean="0">
                <a:solidFill>
                  <a:srgbClr val="0070C0"/>
                </a:solidFill>
              </a:rPr>
              <a:t>50/2016 – IL PAGAMENTO DIRETTO AL SUBAPPALTATORE</a:t>
            </a:r>
            <a:r>
              <a:rPr lang="it-IT" sz="2000" b="1" dirty="0">
                <a:solidFill>
                  <a:srgbClr val="0070C0"/>
                </a:solidFill>
              </a:rPr>
              <a:t/>
            </a:r>
            <a:br>
              <a:rPr lang="it-IT" sz="2000" b="1" dirty="0">
                <a:solidFill>
                  <a:srgbClr val="0070C0"/>
                </a:solidFill>
              </a:rPr>
            </a:br>
            <a:r>
              <a:rPr lang="it-IT" sz="2000" b="1" dirty="0">
                <a:solidFill>
                  <a:srgbClr val="0070C0"/>
                </a:solidFill>
              </a:rPr>
              <a:t>Art. </a:t>
            </a:r>
            <a:r>
              <a:rPr lang="it-IT" sz="2000" b="1" dirty="0" smtClean="0">
                <a:solidFill>
                  <a:srgbClr val="0070C0"/>
                </a:solidFill>
              </a:rPr>
              <a:t>105. Subappalto</a:t>
            </a:r>
            <a:endParaRPr lang="it-IT" sz="2200" b="1" dirty="0">
              <a:solidFill>
                <a:srgbClr val="0070C0"/>
              </a:solidFill>
            </a:endParaRPr>
          </a:p>
        </p:txBody>
      </p:sp>
      <p:sp>
        <p:nvSpPr>
          <p:cNvPr id="3" name="Segnaposto contenuto 2"/>
          <p:cNvSpPr>
            <a:spLocks noGrp="1"/>
          </p:cNvSpPr>
          <p:nvPr>
            <p:ph idx="1"/>
          </p:nvPr>
        </p:nvSpPr>
        <p:spPr/>
        <p:txBody>
          <a:bodyPr>
            <a:normAutofit fontScale="92500" lnSpcReduction="20000"/>
          </a:bodyPr>
          <a:lstStyle/>
          <a:p>
            <a:pPr marL="82296" indent="0" algn="just">
              <a:buNone/>
            </a:pPr>
            <a:r>
              <a:rPr lang="it-IT" dirty="0"/>
              <a:t>13. La stazione appaltante corrisponde direttamente al </a:t>
            </a:r>
            <a:r>
              <a:rPr lang="it-IT" b="1" dirty="0"/>
              <a:t>subappaltatore</a:t>
            </a:r>
            <a:r>
              <a:rPr lang="it-IT" dirty="0"/>
              <a:t>, al cottimista, al </a:t>
            </a:r>
            <a:r>
              <a:rPr lang="it-IT" dirty="0">
                <a:solidFill>
                  <a:srgbClr val="FF0000"/>
                </a:solidFill>
              </a:rPr>
              <a:t>prestatore di servizi ed al fornitore di beni o lavori,</a:t>
            </a:r>
            <a:r>
              <a:rPr lang="it-IT" dirty="0"/>
              <a:t> l'importo dovuto per le prestazioni dagli stessi eseguite nei seguenti casi:</a:t>
            </a:r>
            <a:br>
              <a:rPr lang="it-IT" dirty="0"/>
            </a:br>
            <a:r>
              <a:rPr lang="it-IT" dirty="0"/>
              <a:t>a) quando il </a:t>
            </a:r>
            <a:r>
              <a:rPr lang="it-IT" b="1" dirty="0"/>
              <a:t>subappaltatore</a:t>
            </a:r>
            <a:r>
              <a:rPr lang="it-IT" dirty="0"/>
              <a:t> o il cottimista </a:t>
            </a:r>
            <a:r>
              <a:rPr lang="it-IT" dirty="0" err="1"/>
              <a:t>e'</a:t>
            </a:r>
            <a:r>
              <a:rPr lang="it-IT" dirty="0"/>
              <a:t> una </a:t>
            </a:r>
            <a:r>
              <a:rPr lang="it-IT" dirty="0" err="1"/>
              <a:t>microimpresa</a:t>
            </a:r>
            <a:r>
              <a:rPr lang="it-IT" dirty="0"/>
              <a:t> o piccola impresa;</a:t>
            </a:r>
            <a:br>
              <a:rPr lang="it-IT" dirty="0"/>
            </a:br>
            <a:r>
              <a:rPr lang="it-IT" dirty="0" smtClean="0"/>
              <a:t>b</a:t>
            </a:r>
            <a:r>
              <a:rPr lang="it-IT" dirty="0"/>
              <a:t>) </a:t>
            </a:r>
            <a:r>
              <a:rPr lang="it-IT" dirty="0">
                <a:solidFill>
                  <a:srgbClr val="FF0000"/>
                </a:solidFill>
              </a:rPr>
              <a:t>in caso di inadempimento da parte dell'appaltatore</a:t>
            </a:r>
            <a:r>
              <a:rPr lang="it-IT" dirty="0"/>
              <a:t>; </a:t>
            </a:r>
          </a:p>
          <a:p>
            <a:pPr marL="82296" indent="0" algn="just">
              <a:buNone/>
            </a:pPr>
            <a:r>
              <a:rPr lang="it-IT" dirty="0"/>
              <a:t>c) su richiesta del </a:t>
            </a:r>
            <a:r>
              <a:rPr lang="it-IT" b="1" dirty="0"/>
              <a:t>subappaltatore</a:t>
            </a:r>
            <a:r>
              <a:rPr lang="it-IT" dirty="0"/>
              <a:t> e se la natura del contratto lo consente.</a:t>
            </a:r>
            <a:br>
              <a:rPr lang="it-IT" dirty="0"/>
            </a:br>
            <a:endParaRPr lang="it-IT" dirty="0"/>
          </a:p>
          <a:p>
            <a:pPr marL="0" marR="0" lvl="0" indent="0" algn="just" defTabSz="914400" eaLnBrk="1" fontAlgn="auto" latinLnBrk="0" hangingPunct="1">
              <a:lnSpc>
                <a:spcPct val="100000"/>
              </a:lnSpc>
              <a:spcBef>
                <a:spcPts val="0"/>
              </a:spcBef>
              <a:spcAft>
                <a:spcPts val="0"/>
              </a:spcAft>
              <a:buClrTx/>
              <a:buSzTx/>
              <a:buFontTx/>
              <a:buNone/>
              <a:tabLst/>
              <a:defRPr/>
            </a:pP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45</a:t>
            </a:fld>
            <a:endParaRPr lang="it-IT"/>
          </a:p>
        </p:txBody>
      </p:sp>
    </p:spTree>
    <p:extLst>
      <p:ext uri="{BB962C8B-B14F-4D97-AF65-F5344CB8AC3E}">
        <p14:creationId xmlns:p14="http://schemas.microsoft.com/office/powerpoint/2010/main" val="193400137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000" b="1" dirty="0" smtClean="0">
                <a:solidFill>
                  <a:srgbClr val="0070C0"/>
                </a:solidFill>
              </a:rPr>
              <a:t>LE DIFFERENZE FRA “SUBAPPALTATORE” E “FORNITORE DI BENI E SERVIZI”</a:t>
            </a:r>
            <a:endParaRPr lang="it-IT" sz="2200" b="1" dirty="0">
              <a:solidFill>
                <a:srgbClr val="0070C0"/>
              </a:solidFill>
            </a:endParaRPr>
          </a:p>
        </p:txBody>
      </p:sp>
      <p:sp>
        <p:nvSpPr>
          <p:cNvPr id="3" name="Segnaposto contenuto 2"/>
          <p:cNvSpPr>
            <a:spLocks noGrp="1"/>
          </p:cNvSpPr>
          <p:nvPr>
            <p:ph idx="1"/>
          </p:nvPr>
        </p:nvSpPr>
        <p:spPr/>
        <p:txBody>
          <a:bodyPr>
            <a:normAutofit fontScale="70000" lnSpcReduction="20000"/>
          </a:bodyPr>
          <a:lstStyle/>
          <a:p>
            <a:pPr marL="82296" indent="0" algn="ctr">
              <a:buNone/>
            </a:pPr>
            <a:r>
              <a:rPr lang="it-IT" b="1" dirty="0" smtClean="0"/>
              <a:t>Legge n. 180 del 11.11.2011 </a:t>
            </a:r>
          </a:p>
          <a:p>
            <a:pPr marL="82296" indent="0" algn="ctr">
              <a:buNone/>
            </a:pPr>
            <a:r>
              <a:rPr lang="it-IT" b="1" dirty="0" smtClean="0"/>
              <a:t>STATUTO DELLE IMPRESE </a:t>
            </a:r>
          </a:p>
          <a:p>
            <a:pPr marL="82296" indent="0">
              <a:buNone/>
            </a:pPr>
            <a:endParaRPr lang="it-IT" b="1" dirty="0"/>
          </a:p>
          <a:p>
            <a:pPr marL="82296" indent="0">
              <a:buNone/>
            </a:pPr>
            <a:r>
              <a:rPr lang="it-IT" i="1" dirty="0" smtClean="0"/>
              <a:t>Art</a:t>
            </a:r>
            <a:r>
              <a:rPr lang="it-IT" i="1" dirty="0"/>
              <a:t>. 15  Contratti di fornitura con posa in opera</a:t>
            </a:r>
          </a:p>
          <a:p>
            <a:pPr marL="82296" indent="0" algn="just">
              <a:buNone/>
            </a:pPr>
            <a:r>
              <a:rPr lang="it-IT" i="1" dirty="0" smtClean="0"/>
              <a:t>“La </a:t>
            </a:r>
            <a:r>
              <a:rPr lang="it-IT" i="1" dirty="0"/>
              <a:t>disposizione prevista dall'articolo </a:t>
            </a:r>
            <a:r>
              <a:rPr lang="it-IT" b="1" i="1" dirty="0"/>
              <a:t>118, comma 3, secondo periodo, del codice di cui al decreto legislativo 12 aprile 2006, n. 163, </a:t>
            </a:r>
            <a:r>
              <a:rPr lang="it-IT" i="1" dirty="0"/>
              <a:t>e successive modificazioni, si applica anche alle somme dovute agli </a:t>
            </a:r>
            <a:r>
              <a:rPr lang="it-IT" b="1" i="1" dirty="0"/>
              <a:t>esecutori in subcontratto di forniture </a:t>
            </a:r>
            <a:r>
              <a:rPr lang="it-IT" i="1" dirty="0"/>
              <a:t>le cui prestazioni sono pagate in base allo stato di avanzamento lavori ovvero stato di avanzamento forniture</a:t>
            </a:r>
            <a:r>
              <a:rPr lang="it-IT" i="1" dirty="0" smtClean="0"/>
              <a:t>.” </a:t>
            </a:r>
          </a:p>
          <a:p>
            <a:pPr marL="82296" indent="0" algn="just">
              <a:buNone/>
            </a:pPr>
            <a:r>
              <a:rPr lang="it-IT" i="1" dirty="0"/>
              <a:t> </a:t>
            </a:r>
            <a:endParaRPr lang="it-IT" i="1" dirty="0" smtClean="0"/>
          </a:p>
          <a:p>
            <a:pPr marL="82296" indent="0" algn="just">
              <a:buNone/>
            </a:pPr>
            <a:r>
              <a:rPr lang="it-IT" i="1" dirty="0" smtClean="0"/>
              <a:t>Tale disposizione normativa ha esteso l’applicazione dell’art. 118 comma 3, SECONDA PARTE, anche ai fornitori.</a:t>
            </a:r>
            <a:endParaRPr lang="it-IT" i="1" dirty="0"/>
          </a:p>
          <a:p>
            <a:pPr marL="82296" indent="0" algn="just">
              <a:buNone/>
            </a:pPr>
            <a:endParaRPr lang="it-IT" dirty="0"/>
          </a:p>
          <a:p>
            <a:pPr marL="82296" indent="0" algn="just">
              <a:buNone/>
            </a:pP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46</a:t>
            </a:fld>
            <a:endParaRPr lang="it-IT"/>
          </a:p>
        </p:txBody>
      </p:sp>
    </p:spTree>
    <p:extLst>
      <p:ext uri="{BB962C8B-B14F-4D97-AF65-F5344CB8AC3E}">
        <p14:creationId xmlns:p14="http://schemas.microsoft.com/office/powerpoint/2010/main" val="141612540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a:xfrm>
            <a:off x="1435608" y="274638"/>
            <a:ext cx="7498080" cy="5973762"/>
          </a:xfrm>
        </p:spPr>
        <p:txBody>
          <a:bodyPr/>
          <a:lstStyle/>
          <a:p>
            <a:pPr marL="82296" indent="0" algn="just">
              <a:buNone/>
            </a:pPr>
            <a:endParaRPr lang="it-IT" dirty="0"/>
          </a:p>
          <a:p>
            <a:pPr marL="82296" indent="0" algn="just">
              <a:buNone/>
            </a:pPr>
            <a:endParaRPr lang="it-IT" dirty="0" smtClean="0"/>
          </a:p>
          <a:p>
            <a:pPr marL="82296" indent="0" algn="just">
              <a:buNone/>
            </a:pPr>
            <a:endParaRPr lang="it-IT" dirty="0"/>
          </a:p>
          <a:p>
            <a:pPr marL="82296" indent="0" algn="just">
              <a:buNone/>
            </a:pPr>
            <a:r>
              <a:rPr lang="it-IT" dirty="0" smtClean="0"/>
              <a:t>E</a:t>
            </a:r>
            <a:r>
              <a:rPr lang="it-IT" dirty="0"/>
              <a:t>’ ANCORA IN VIGORE L’ART. 15 DELLA LEGGE N. 180/2011, VISTO CHE L’ART. 13 DELLA CITATA </a:t>
            </a:r>
            <a:r>
              <a:rPr lang="it-IT" dirty="0" smtClean="0"/>
              <a:t>LEGGE </a:t>
            </a:r>
            <a:r>
              <a:rPr lang="it-IT" dirty="0"/>
              <a:t>E’ STATO ABROGATO DAL </a:t>
            </a:r>
            <a:r>
              <a:rPr lang="it-IT" dirty="0" smtClean="0"/>
              <a:t>D. LGS. </a:t>
            </a:r>
            <a:r>
              <a:rPr lang="it-IT" dirty="0"/>
              <a:t>N. 50/2016 COME MODIFICATO DAL D.LGS N. 56/2017?</a:t>
            </a:r>
          </a:p>
          <a:p>
            <a:pPr marL="82296" indent="0" algn="just">
              <a:buNone/>
            </a:pPr>
            <a:endParaRPr lang="it-IT" dirty="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47</a:t>
            </a:fld>
            <a:endParaRPr lang="it-IT"/>
          </a:p>
        </p:txBody>
      </p:sp>
    </p:spTree>
    <p:extLst>
      <p:ext uri="{BB962C8B-B14F-4D97-AF65-F5344CB8AC3E}">
        <p14:creationId xmlns:p14="http://schemas.microsoft.com/office/powerpoint/2010/main" val="173516452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000" b="1" dirty="0" smtClean="0">
                <a:solidFill>
                  <a:srgbClr val="0070C0"/>
                </a:solidFill>
              </a:rPr>
              <a:t>LE DIFFERENZE FRA “SUBAPPALTATORE” E “FORNITORE DI BENI E SERVIZI”</a:t>
            </a:r>
            <a:endParaRPr lang="it-IT" sz="2200" b="1" dirty="0">
              <a:solidFill>
                <a:srgbClr val="0070C0"/>
              </a:solidFill>
            </a:endParaRPr>
          </a:p>
        </p:txBody>
      </p:sp>
      <p:sp>
        <p:nvSpPr>
          <p:cNvPr id="3" name="Segnaposto contenuto 2"/>
          <p:cNvSpPr>
            <a:spLocks noGrp="1"/>
          </p:cNvSpPr>
          <p:nvPr>
            <p:ph idx="1"/>
          </p:nvPr>
        </p:nvSpPr>
        <p:spPr/>
        <p:txBody>
          <a:bodyPr>
            <a:normAutofit/>
          </a:bodyPr>
          <a:lstStyle/>
          <a:p>
            <a:pPr marL="82296" indent="0" algn="just">
              <a:buNone/>
            </a:pPr>
            <a:r>
              <a:rPr lang="it-IT" dirty="0" smtClean="0"/>
              <a:t>INCONGRUENZA DELLA NORMATIVA?</a:t>
            </a:r>
          </a:p>
          <a:p>
            <a:pPr marL="82296" indent="0" algn="just">
              <a:buNone/>
            </a:pPr>
            <a:endParaRPr lang="it-IT" dirty="0"/>
          </a:p>
          <a:p>
            <a:pPr marL="82296" indent="0" algn="just">
              <a:buNone/>
            </a:pPr>
            <a:r>
              <a:rPr lang="it-IT" dirty="0" smtClean="0"/>
              <a:t>PERCHE’ I FORNITORI NON SONO PARIFICATI AI SUBAPPALTATORI?</a:t>
            </a:r>
            <a:r>
              <a:rPr lang="it-IT" dirty="0"/>
              <a:t/>
            </a:r>
            <a:br>
              <a:rPr lang="it-IT" dirty="0"/>
            </a:br>
            <a:endParaRPr lang="it-IT" dirty="0"/>
          </a:p>
          <a:p>
            <a:pPr marL="0" marR="0" lvl="0" indent="0" algn="just" defTabSz="914400" eaLnBrk="1" fontAlgn="auto" latinLnBrk="0" hangingPunct="1">
              <a:lnSpc>
                <a:spcPct val="100000"/>
              </a:lnSpc>
              <a:spcBef>
                <a:spcPts val="0"/>
              </a:spcBef>
              <a:spcAft>
                <a:spcPts val="0"/>
              </a:spcAft>
              <a:buClrTx/>
              <a:buSzTx/>
              <a:buFontTx/>
              <a:buNone/>
              <a:tabLst/>
              <a:defRPr/>
            </a:pPr>
            <a:r>
              <a:rPr lang="it-IT" dirty="0" smtClean="0"/>
              <a:t>E CHE DIFFERENZA PASSA FRA SUBAPPALTATORI E “FORNITORI DI LAVORI”?</a:t>
            </a:r>
            <a:endParaRPr lang="it-IT" dirty="0"/>
          </a:p>
        </p:txBody>
      </p:sp>
      <p:sp>
        <p:nvSpPr>
          <p:cNvPr id="5" name="Segnaposto numero diapositiva 4"/>
          <p:cNvSpPr>
            <a:spLocks noGrp="1"/>
          </p:cNvSpPr>
          <p:nvPr>
            <p:ph type="sldNum" sz="quarter" idx="12"/>
          </p:nvPr>
        </p:nvSpPr>
        <p:spPr/>
        <p:txBody>
          <a:bodyPr/>
          <a:lstStyle/>
          <a:p>
            <a:fld id="{D2B8C585-5E06-41B0-9FF3-AD5D1B8B7E58}" type="slidenum">
              <a:rPr lang="it-IT" smtClean="0"/>
              <a:pPr/>
              <a:t>48</a:t>
            </a:fld>
            <a:endParaRPr lang="it-IT"/>
          </a:p>
        </p:txBody>
      </p:sp>
    </p:spTree>
    <p:extLst>
      <p:ext uri="{BB962C8B-B14F-4D97-AF65-F5344CB8AC3E}">
        <p14:creationId xmlns:p14="http://schemas.microsoft.com/office/powerpoint/2010/main" val="162240400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lnSpc>
                <a:spcPct val="100000"/>
              </a:lnSpc>
            </a:pPr>
            <a:r>
              <a:rPr lang="it-IT" dirty="0" smtClean="0">
                <a:solidFill>
                  <a:srgbClr val="C00000"/>
                </a:solidFill>
                <a:latin typeface="+mn-lt"/>
              </a:rPr>
              <a:t>CONCLUSIONI</a:t>
            </a:r>
            <a:endParaRPr lang="it-IT" dirty="0">
              <a:solidFill>
                <a:srgbClr val="C00000"/>
              </a:solidFill>
              <a:latin typeface="+mn-lt"/>
            </a:endParaRPr>
          </a:p>
        </p:txBody>
      </p:sp>
      <p:sp>
        <p:nvSpPr>
          <p:cNvPr id="3" name="Segnaposto testo 2"/>
          <p:cNvSpPr>
            <a:spLocks noGrp="1"/>
          </p:cNvSpPr>
          <p:nvPr>
            <p:ph type="body" idx="1"/>
          </p:nvPr>
        </p:nvSpPr>
        <p:spPr/>
        <p:txBody>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12"/>
          </p:nvPr>
        </p:nvSpPr>
        <p:spPr/>
        <p:txBody>
          <a:bodyPr/>
          <a:lstStyle/>
          <a:p>
            <a:fld id="{E218172A-9B59-47FA-99B1-4993AD9EDE4C}" type="slidenum">
              <a:rPr lang="it-IT" smtClean="0"/>
              <a:pPr/>
              <a:t>49</a:t>
            </a:fld>
            <a:endParaRPr lang="it-IT"/>
          </a:p>
        </p:txBody>
      </p:sp>
    </p:spTree>
    <p:extLst>
      <p:ext uri="{BB962C8B-B14F-4D97-AF65-F5344CB8AC3E}">
        <p14:creationId xmlns:p14="http://schemas.microsoft.com/office/powerpoint/2010/main" val="1430349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olo 1"/>
          <p:cNvSpPr>
            <a:spLocks noGrp="1"/>
          </p:cNvSpPr>
          <p:nvPr>
            <p:ph type="title"/>
          </p:nvPr>
        </p:nvSpPr>
        <p:spPr/>
        <p:txBody>
          <a:bodyPr>
            <a:normAutofit/>
          </a:bodyPr>
          <a:lstStyle/>
          <a:p>
            <a:pPr algn="ctr"/>
            <a:r>
              <a:rPr lang="it-IT" sz="2400" b="1" cap="all">
                <a:solidFill>
                  <a:srgbClr val="0070C0"/>
                </a:solidFill>
                <a:effectLst>
                  <a:outerShdw blurRad="38100" dist="38100" dir="2700000" algn="tl">
                    <a:srgbClr val="000000">
                      <a:alpha val="43137"/>
                    </a:srgbClr>
                  </a:outerShdw>
                </a:effectLst>
              </a:rPr>
              <a:t>LA PROCEDURA DI AUTORIZZAZIONE DEL SUBAPPALTO</a:t>
            </a:r>
            <a:endParaRPr lang="it-IT" sz="2400" dirty="0" smtClean="0">
              <a:solidFill>
                <a:srgbClr val="0070C0"/>
              </a:solidFill>
            </a:endParaRPr>
          </a:p>
        </p:txBody>
      </p:sp>
      <p:sp>
        <p:nvSpPr>
          <p:cNvPr id="6" name="Segnaposto contenuto 5"/>
          <p:cNvSpPr txBox="1">
            <a:spLocks/>
          </p:cNvSpPr>
          <p:nvPr/>
        </p:nvSpPr>
        <p:spPr>
          <a:xfrm>
            <a:off x="1435608" y="1700808"/>
            <a:ext cx="7498080" cy="4800600"/>
          </a:xfrm>
          <a:prstGeom prst="rect">
            <a:avLst/>
          </a:prstGeom>
        </p:spPr>
        <p:txBody>
          <a:bodyPr>
            <a:normAutofit fontScale="92500" lnSpcReduction="2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296" indent="0" fontAlgn="auto">
              <a:spcAft>
                <a:spcPts val="0"/>
              </a:spcAft>
              <a:buNone/>
            </a:pPr>
            <a:r>
              <a:rPr lang="it-IT" sz="2600" dirty="0" smtClean="0"/>
              <a:t>1</a:t>
            </a:r>
            <a:r>
              <a:rPr lang="it-IT" sz="2600" b="1" dirty="0" smtClean="0"/>
              <a:t>. LA RICHIESTA DI AUTORIZZAZIONE AL SUBAPPALTO</a:t>
            </a:r>
          </a:p>
          <a:p>
            <a:pPr fontAlgn="auto">
              <a:spcAft>
                <a:spcPts val="0"/>
              </a:spcAft>
            </a:pPr>
            <a:endParaRPr lang="it-IT" sz="2000" dirty="0" smtClean="0"/>
          </a:p>
          <a:p>
            <a:pPr algn="just" fontAlgn="auto">
              <a:spcAft>
                <a:spcPts val="0"/>
              </a:spcAft>
              <a:buFont typeface="Wingdings" charset="2"/>
              <a:buChar char="v"/>
            </a:pPr>
            <a:r>
              <a:rPr lang="it-IT" sz="2500" dirty="0" smtClean="0"/>
              <a:t>L’Appaltatore che intende avvalersi del subappalto o del cottimo deve presentare apposita richiesta alla Stazione Appaltante utilizzando – ove previsto - il modello predisposto dalla stessa. </a:t>
            </a:r>
          </a:p>
          <a:p>
            <a:pPr algn="just" fontAlgn="auto">
              <a:spcAft>
                <a:spcPts val="0"/>
              </a:spcAft>
              <a:buFont typeface="Wingdings" charset="2"/>
              <a:buChar char="v"/>
            </a:pPr>
            <a:r>
              <a:rPr lang="it-IT" sz="2500" dirty="0" smtClean="0"/>
              <a:t>Nel caso di </a:t>
            </a:r>
            <a:r>
              <a:rPr lang="it-IT" sz="2500" b="1" dirty="0" smtClean="0"/>
              <a:t>Raggruppamento Temporaneo di Imprese </a:t>
            </a:r>
            <a:r>
              <a:rPr lang="it-IT" sz="2500" dirty="0" smtClean="0"/>
              <a:t>la richiesta di autorizzazione al subappalto deve essere necessariamente presentata dall’impresa Mandataria. </a:t>
            </a:r>
          </a:p>
          <a:p>
            <a:pPr algn="just" fontAlgn="auto">
              <a:spcAft>
                <a:spcPts val="0"/>
              </a:spcAft>
              <a:buFont typeface="Wingdings" charset="2"/>
              <a:buChar char="v"/>
            </a:pPr>
            <a:r>
              <a:rPr lang="it-IT" sz="2500" dirty="0" smtClean="0"/>
              <a:t>Nel caso di </a:t>
            </a:r>
            <a:r>
              <a:rPr lang="it-IT" sz="2500" b="1" dirty="0" smtClean="0"/>
              <a:t>Consorzio stabile </a:t>
            </a:r>
            <a:r>
              <a:rPr lang="it-IT" sz="2500" dirty="0" smtClean="0"/>
              <a:t>la richiesta di autorizzazione al subappalto deve essere necessariamente presentata dal Consorzio. Stessa cosa in caso di </a:t>
            </a:r>
            <a:r>
              <a:rPr lang="it-IT" sz="2500" b="1" dirty="0" smtClean="0"/>
              <a:t>Consorzio </a:t>
            </a:r>
            <a:r>
              <a:rPr lang="it-IT" sz="2500" dirty="0" smtClean="0"/>
              <a:t>ex </a:t>
            </a:r>
            <a:r>
              <a:rPr lang="it-IT" sz="2500" b="1" dirty="0" smtClean="0"/>
              <a:t>art. 2602 c.c..</a:t>
            </a:r>
          </a:p>
          <a:p>
            <a:pPr marL="82296" indent="0" fontAlgn="auto">
              <a:lnSpc>
                <a:spcPct val="110000"/>
              </a:lnSpc>
              <a:spcAft>
                <a:spcPts val="0"/>
              </a:spcAft>
              <a:buFont typeface="Wingdings 2"/>
              <a:buNone/>
            </a:pPr>
            <a:endParaRPr lang="it-IT" sz="2000" dirty="0" smtClean="0"/>
          </a:p>
        </p:txBody>
      </p:sp>
    </p:spTree>
    <p:extLst>
      <p:ext uri="{BB962C8B-B14F-4D97-AF65-F5344CB8AC3E}">
        <p14:creationId xmlns:p14="http://schemas.microsoft.com/office/powerpoint/2010/main" val="546176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344168" y="692696"/>
            <a:ext cx="7498080" cy="4800600"/>
          </a:xfrm>
        </p:spPr>
        <p:txBody>
          <a:bodyPr anchor="ctr">
            <a:normAutofit/>
          </a:bodyPr>
          <a:lstStyle/>
          <a:p>
            <a:pPr marL="82296" indent="0" algn="ctr">
              <a:buNone/>
            </a:pPr>
            <a:r>
              <a:rPr lang="it-IT" sz="4100" b="1" cap="all" dirty="0" smtClean="0">
                <a:solidFill>
                  <a:srgbClr val="0070C0"/>
                </a:solidFill>
                <a:effectLst>
                  <a:outerShdw blurRad="38100" dist="38100" dir="2700000" algn="tl">
                    <a:srgbClr val="000000">
                      <a:alpha val="43137"/>
                    </a:srgbClr>
                  </a:outerShdw>
                </a:effectLst>
              </a:rPr>
              <a:t>LA DOCUMENTAZIONE NECESSARIA E LA FORMAZIONE DEL SILENZIO ASSENSO </a:t>
            </a:r>
            <a:endParaRPr lang="it-IT" sz="4100" b="1" cap="all" dirty="0">
              <a:solidFill>
                <a:srgbClr val="0070C0"/>
              </a:solidFill>
              <a:effectLst>
                <a:outerShdw blurRad="38100" dist="38100" dir="2700000" algn="tl">
                  <a:srgbClr val="000000">
                    <a:alpha val="43137"/>
                  </a:srgbClr>
                </a:outerShdw>
              </a:effectLst>
            </a:endParaRPr>
          </a:p>
        </p:txBody>
      </p:sp>
      <p:sp>
        <p:nvSpPr>
          <p:cNvPr id="5" name="Segnaposto numero diapositiva 4"/>
          <p:cNvSpPr>
            <a:spLocks noGrp="1"/>
          </p:cNvSpPr>
          <p:nvPr>
            <p:ph type="sldNum" sz="quarter" idx="12"/>
          </p:nvPr>
        </p:nvSpPr>
        <p:spPr/>
        <p:txBody>
          <a:bodyPr/>
          <a:lstStyle/>
          <a:p>
            <a:fld id="{D2B8C585-5E06-41B0-9FF3-AD5D1B8B7E58}" type="slidenum">
              <a:rPr lang="it-IT" smtClean="0"/>
              <a:pPr/>
              <a:t>6</a:t>
            </a:fld>
            <a:endParaRPr lang="it-IT"/>
          </a:p>
        </p:txBody>
      </p:sp>
    </p:spTree>
    <p:extLst>
      <p:ext uri="{BB962C8B-B14F-4D97-AF65-F5344CB8AC3E}">
        <p14:creationId xmlns:p14="http://schemas.microsoft.com/office/powerpoint/2010/main" val="477057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2"/>
          <p:cNvSpPr>
            <a:spLocks noGrp="1"/>
          </p:cNvSpPr>
          <p:nvPr>
            <p:ph idx="1"/>
          </p:nvPr>
        </p:nvSpPr>
        <p:spPr>
          <a:xfrm>
            <a:off x="827584" y="404813"/>
            <a:ext cx="7859216" cy="5721350"/>
          </a:xfrm>
        </p:spPr>
        <p:txBody>
          <a:bodyPr>
            <a:normAutofit/>
          </a:bodyPr>
          <a:lstStyle/>
          <a:p>
            <a:pPr marL="82296" indent="0" algn="ctr">
              <a:buNone/>
            </a:pPr>
            <a:endParaRPr lang="it-IT" sz="2000" b="1" u="sng" dirty="0" smtClean="0">
              <a:solidFill>
                <a:srgbClr val="0070C0"/>
              </a:solidFill>
            </a:endParaRPr>
          </a:p>
          <a:p>
            <a:pPr marL="82296" indent="0" algn="ctr">
              <a:buNone/>
            </a:pPr>
            <a:endParaRPr lang="it-IT" sz="2000" dirty="0" smtClean="0"/>
          </a:p>
          <a:p>
            <a:pPr marL="82296" indent="0" algn="ctr">
              <a:buNone/>
            </a:pPr>
            <a:r>
              <a:rPr lang="it-IT" sz="2400" b="1" dirty="0">
                <a:solidFill>
                  <a:srgbClr val="0070C0"/>
                </a:solidFill>
              </a:rPr>
              <a:t>2. </a:t>
            </a:r>
            <a:r>
              <a:rPr lang="it-IT" sz="2400" b="1" dirty="0" smtClean="0">
                <a:solidFill>
                  <a:srgbClr val="0070C0"/>
                </a:solidFill>
              </a:rPr>
              <a:t> I </a:t>
            </a:r>
            <a:r>
              <a:rPr lang="it-IT" sz="2400" b="1" dirty="0">
                <a:solidFill>
                  <a:srgbClr val="0070C0"/>
                </a:solidFill>
              </a:rPr>
              <a:t>DOCUMENTI DA ALLEGARE ALLA RICHIESTA</a:t>
            </a:r>
          </a:p>
          <a:p>
            <a:pPr marL="82296" indent="0" algn="just">
              <a:buNone/>
            </a:pPr>
            <a:endParaRPr lang="it-IT" sz="2000" b="1" u="sng" dirty="0" smtClean="0"/>
          </a:p>
          <a:p>
            <a:pPr marL="82296" indent="0" algn="just">
              <a:buNone/>
            </a:pPr>
            <a:endParaRPr lang="it-IT" sz="2000" b="1" u="sng" dirty="0"/>
          </a:p>
          <a:p>
            <a:pPr marL="82296" indent="0" algn="just">
              <a:buNone/>
            </a:pPr>
            <a:r>
              <a:rPr lang="it-IT" sz="2000" b="1" u="sng" dirty="0" smtClean="0"/>
              <a:t>Precisazione</a:t>
            </a:r>
            <a:r>
              <a:rPr lang="it-IT" sz="2000" b="1" u="sng" dirty="0"/>
              <a:t>:</a:t>
            </a:r>
            <a:r>
              <a:rPr lang="it-IT" sz="2000" b="1" dirty="0"/>
              <a:t> </a:t>
            </a:r>
            <a:r>
              <a:rPr lang="it-IT" sz="2000" dirty="0"/>
              <a:t>i </a:t>
            </a:r>
            <a:r>
              <a:rPr lang="it-IT" sz="2000" b="1" dirty="0"/>
              <a:t>termini indicati nell’art. 105 comma 18 D. </a:t>
            </a:r>
            <a:r>
              <a:rPr lang="it-IT" sz="2000" b="1" dirty="0" err="1"/>
              <a:t>Lgs</a:t>
            </a:r>
            <a:r>
              <a:rPr lang="it-IT" sz="2000" b="1" dirty="0"/>
              <a:t>. n. 50/2016 per il rilascio dell’autorizzazione</a:t>
            </a:r>
            <a:r>
              <a:rPr lang="it-IT" sz="2000" dirty="0"/>
              <a:t> decorrono dal </a:t>
            </a:r>
            <a:r>
              <a:rPr lang="it-IT" sz="2000" b="1" dirty="0"/>
              <a:t>momento in cui la Stazione Appaltante può istruire la richiesta</a:t>
            </a:r>
            <a:r>
              <a:rPr lang="it-IT" sz="2000" dirty="0"/>
              <a:t>, ovvero dal momento in cui tutta la </a:t>
            </a:r>
            <a:r>
              <a:rPr lang="it-IT" sz="2000" b="1" dirty="0"/>
              <a:t>documentazione</a:t>
            </a:r>
            <a:r>
              <a:rPr lang="it-IT" sz="2000" dirty="0"/>
              <a:t> richiesta e che sarà di seguito indicata </a:t>
            </a:r>
            <a:r>
              <a:rPr lang="it-IT" sz="2000" b="1" dirty="0"/>
              <a:t>viene ricevuta</a:t>
            </a:r>
            <a:r>
              <a:rPr lang="it-IT" sz="2000" dirty="0"/>
              <a:t>.</a:t>
            </a:r>
          </a:p>
          <a:p>
            <a:pPr marL="82296" indent="0">
              <a:buNone/>
            </a:pPr>
            <a:endParaRPr lang="it-IT" sz="1600" b="1" dirty="0"/>
          </a:p>
          <a:p>
            <a:pPr marL="82296" indent="0" algn="ctr">
              <a:buNone/>
            </a:pPr>
            <a:r>
              <a:rPr lang="it-IT" sz="2000" b="1" dirty="0">
                <a:solidFill>
                  <a:srgbClr val="FF0000"/>
                </a:solidFill>
              </a:rPr>
              <a:t>Si raccomanda di allegare alla richiesta di autorizzazione al subappalto la </a:t>
            </a:r>
            <a:r>
              <a:rPr lang="it-IT" sz="2000" b="1" dirty="0" smtClean="0">
                <a:solidFill>
                  <a:srgbClr val="FF0000"/>
                </a:solidFill>
              </a:rPr>
              <a:t>documentazione necessaria</a:t>
            </a:r>
            <a:endParaRPr lang="it-IT" sz="2000" b="1" dirty="0">
              <a:solidFill>
                <a:srgbClr val="FF0000"/>
              </a:solidFill>
            </a:endParaRPr>
          </a:p>
          <a:p>
            <a:pPr marL="82296" indent="0" algn="ctr">
              <a:buNone/>
            </a:pPr>
            <a:endParaRPr lang="it-IT" sz="2000" b="1" u="sng" dirty="0" smtClean="0">
              <a:solidFill>
                <a:srgbClr val="0070C0"/>
              </a:solidFill>
            </a:endParaRP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7</a:t>
            </a:fld>
            <a:endParaRPr lang="it-IT"/>
          </a:p>
        </p:txBody>
      </p:sp>
    </p:spTree>
    <p:extLst>
      <p:ext uri="{BB962C8B-B14F-4D97-AF65-F5344CB8AC3E}">
        <p14:creationId xmlns:p14="http://schemas.microsoft.com/office/powerpoint/2010/main" val="1871991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1800" b="1" dirty="0">
                <a:solidFill>
                  <a:srgbClr val="0070C0"/>
                </a:solidFill>
              </a:rPr>
              <a:t>2.1 PER TUTTI I SUBAPPALTI INDIPENDENTEMENTE </a:t>
            </a:r>
            <a:r>
              <a:rPr lang="it-IT" sz="1800" b="1" dirty="0" smtClean="0">
                <a:solidFill>
                  <a:srgbClr val="0070C0"/>
                </a:solidFill>
              </a:rPr>
              <a:t>DALL’IMPORTO, ALLEGARE:</a:t>
            </a:r>
            <a:r>
              <a:rPr lang="it-IT" sz="1800" b="1" dirty="0"/>
              <a:t/>
            </a:r>
            <a:br>
              <a:rPr lang="it-IT" sz="1800" b="1" dirty="0"/>
            </a:br>
            <a:endParaRPr lang="it-IT" sz="1800" dirty="0"/>
          </a:p>
        </p:txBody>
      </p:sp>
      <p:sp>
        <p:nvSpPr>
          <p:cNvPr id="3" name="Segnaposto contenuto 2"/>
          <p:cNvSpPr>
            <a:spLocks noGrp="1"/>
          </p:cNvSpPr>
          <p:nvPr>
            <p:ph idx="1"/>
          </p:nvPr>
        </p:nvSpPr>
        <p:spPr/>
        <p:txBody>
          <a:bodyPr>
            <a:normAutofit fontScale="70000" lnSpcReduction="20000"/>
          </a:bodyPr>
          <a:lstStyle/>
          <a:p>
            <a:pPr algn="just"/>
            <a:endParaRPr lang="it-IT" b="1" dirty="0"/>
          </a:p>
          <a:p>
            <a:pPr algn="just"/>
            <a:r>
              <a:rPr lang="it-IT" dirty="0"/>
              <a:t>A) Fotocopia del documento di identità̀ del legale rappresentante del subappaltatore</a:t>
            </a:r>
            <a:r>
              <a:rPr lang="it-IT" dirty="0" smtClean="0"/>
              <a:t>;</a:t>
            </a:r>
          </a:p>
          <a:p>
            <a:pPr algn="just"/>
            <a:endParaRPr lang="it-IT" dirty="0"/>
          </a:p>
          <a:p>
            <a:pPr algn="just"/>
            <a:r>
              <a:rPr lang="it-IT" dirty="0"/>
              <a:t>B) </a:t>
            </a:r>
            <a:r>
              <a:rPr lang="it-IT" b="1" dirty="0"/>
              <a:t>Copia autentica </a:t>
            </a:r>
            <a:r>
              <a:rPr lang="it-IT" dirty="0"/>
              <a:t>ai sensi di </a:t>
            </a:r>
            <a:r>
              <a:rPr lang="it-IT" dirty="0" smtClean="0"/>
              <a:t>legge (ovvero un originale) </a:t>
            </a:r>
            <a:r>
              <a:rPr lang="it-IT" b="1" dirty="0"/>
              <a:t>del contratto di subappalto </a:t>
            </a:r>
            <a:r>
              <a:rPr lang="it-IT" dirty="0"/>
              <a:t>o cottimo, la cui efficacia è condizionata al rilascio dell’autorizzazione, oppure </a:t>
            </a:r>
            <a:r>
              <a:rPr lang="it-IT" b="1" dirty="0"/>
              <a:t>schema di contratto di subappalto. </a:t>
            </a:r>
            <a:r>
              <a:rPr lang="it-IT" dirty="0"/>
              <a:t>Ai sensi dell’ultimo periodo del comma 7 dell’art. 105 del D. </a:t>
            </a:r>
            <a:r>
              <a:rPr lang="it-IT" dirty="0" err="1"/>
              <a:t>Lgs</a:t>
            </a:r>
            <a:r>
              <a:rPr lang="it-IT" dirty="0"/>
              <a:t>. 50/2016 </a:t>
            </a:r>
            <a:r>
              <a:rPr lang="it-IT" dirty="0" err="1"/>
              <a:t>s.m.i.</a:t>
            </a:r>
            <a:r>
              <a:rPr lang="it-IT" dirty="0"/>
              <a:t>, il contratto, </a:t>
            </a:r>
            <a:r>
              <a:rPr lang="it-IT" b="1" dirty="0"/>
              <a:t>corredato dalla documentazione tecnica, amministrativa e grafica direttamente derivata dagli atti del </a:t>
            </a:r>
            <a:r>
              <a:rPr lang="it-IT" b="1" dirty="0" smtClean="0"/>
              <a:t>contratto </a:t>
            </a:r>
            <a:r>
              <a:rPr lang="it-IT" dirty="0"/>
              <a:t>affidato, deve indicare puntualmente l’ambito operativo del subappalto </a:t>
            </a:r>
            <a:r>
              <a:rPr lang="it-IT" b="1" dirty="0"/>
              <a:t>sia in termini prestazionali </a:t>
            </a:r>
            <a:r>
              <a:rPr lang="it-IT" dirty="0"/>
              <a:t>che </a:t>
            </a:r>
            <a:r>
              <a:rPr lang="it-IT" b="1" dirty="0"/>
              <a:t>economici</a:t>
            </a:r>
            <a:r>
              <a:rPr lang="it-IT" dirty="0"/>
              <a:t>; </a:t>
            </a:r>
          </a:p>
          <a:p>
            <a:pPr algn="just"/>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8</a:t>
            </a:fld>
            <a:endParaRPr lang="it-IT"/>
          </a:p>
        </p:txBody>
      </p:sp>
    </p:spTree>
    <p:extLst>
      <p:ext uri="{BB962C8B-B14F-4D97-AF65-F5344CB8AC3E}">
        <p14:creationId xmlns:p14="http://schemas.microsoft.com/office/powerpoint/2010/main" val="14393382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35608" y="260648"/>
            <a:ext cx="7498080" cy="5987752"/>
          </a:xfrm>
        </p:spPr>
        <p:txBody>
          <a:bodyPr/>
          <a:lstStyle/>
          <a:p>
            <a:pPr marL="0" indent="0">
              <a:spcBef>
                <a:spcPts val="0"/>
              </a:spcBef>
              <a:buClrTx/>
              <a:buSzTx/>
              <a:buNone/>
            </a:pPr>
            <a:endParaRPr lang="it-IT" sz="2500" dirty="0"/>
          </a:p>
          <a:p>
            <a:pPr marL="0" indent="0" algn="just">
              <a:spcBef>
                <a:spcPts val="0"/>
              </a:spcBef>
              <a:buClrTx/>
              <a:buSzTx/>
              <a:buNone/>
            </a:pPr>
            <a:endParaRPr lang="it-IT" sz="2500" dirty="0" smtClean="0"/>
          </a:p>
          <a:p>
            <a:pPr marL="0" indent="0" algn="just">
              <a:spcBef>
                <a:spcPts val="0"/>
              </a:spcBef>
              <a:buClrTx/>
              <a:buSzTx/>
              <a:buNone/>
            </a:pPr>
            <a:endParaRPr lang="it-IT" sz="2500" dirty="0"/>
          </a:p>
          <a:p>
            <a:pPr marL="0" indent="0" algn="just">
              <a:spcBef>
                <a:spcPts val="0"/>
              </a:spcBef>
              <a:buClrTx/>
              <a:buSzTx/>
              <a:buNone/>
            </a:pPr>
            <a:endParaRPr lang="it-IT" sz="2500" dirty="0" smtClean="0"/>
          </a:p>
          <a:p>
            <a:pPr marL="0" indent="0" algn="just">
              <a:spcBef>
                <a:spcPts val="0"/>
              </a:spcBef>
              <a:buClrTx/>
              <a:buSzTx/>
              <a:buNone/>
            </a:pPr>
            <a:r>
              <a:rPr lang="it-IT" sz="2500" dirty="0" smtClean="0"/>
              <a:t>C) </a:t>
            </a:r>
            <a:r>
              <a:rPr lang="it-IT" sz="2800" dirty="0"/>
              <a:t>Dichiarazione sostitutiva dell’Appaltatore e di ciascuno degli operatori economici in caso di Raggruppamento Temporaneo di imprese, circa la </a:t>
            </a:r>
            <a:r>
              <a:rPr lang="it-IT" sz="2800" b="1" dirty="0"/>
              <a:t>sussistenza o meno di eventuali forme di controllo o di collegamento </a:t>
            </a:r>
            <a:r>
              <a:rPr lang="it-IT" sz="2800" dirty="0"/>
              <a:t>con il titolare del subappalto, ai sensi dell’art. 2359 cod. civ. (cfr. art. 105, comma 18, </a:t>
            </a:r>
            <a:r>
              <a:rPr lang="it-IT" sz="2800" dirty="0" err="1"/>
              <a:t>D.Lgs.</a:t>
            </a:r>
            <a:r>
              <a:rPr lang="it-IT" sz="2800" dirty="0"/>
              <a:t> 50/2016 </a:t>
            </a:r>
            <a:r>
              <a:rPr lang="it-IT" sz="2800" dirty="0" err="1"/>
              <a:t>s.m.i.</a:t>
            </a:r>
            <a:r>
              <a:rPr lang="it-IT" sz="2800" dirty="0"/>
              <a:t>) </a:t>
            </a:r>
          </a:p>
          <a:p>
            <a:pPr marL="0" indent="0">
              <a:spcBef>
                <a:spcPts val="0"/>
              </a:spcBef>
              <a:buClrTx/>
              <a:buSzTx/>
              <a:buNone/>
            </a:pPr>
            <a:r>
              <a:rPr lang="it-IT" sz="2500" dirty="0" smtClean="0"/>
              <a:t> </a:t>
            </a:r>
            <a:endParaRPr lang="it-IT" sz="2500" dirty="0"/>
          </a:p>
          <a:p>
            <a:pPr marL="0" marR="0" lvl="0" indent="0"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B8C585-5E06-41B0-9FF3-AD5D1B8B7E58}" type="slidenum">
              <a:rPr lang="it-IT" smtClean="0"/>
              <a:pPr/>
              <a:t>9</a:t>
            </a:fld>
            <a:endParaRPr lang="it-IT"/>
          </a:p>
        </p:txBody>
      </p:sp>
    </p:spTree>
    <p:extLst>
      <p:ext uri="{BB962C8B-B14F-4D97-AF65-F5344CB8AC3E}">
        <p14:creationId xmlns:p14="http://schemas.microsoft.com/office/powerpoint/2010/main" val="17028906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Personalizza struttura">
  <a:themeElements>
    <a:clrScheme name="Mo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arta">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olstizio">
  <a:themeElements>
    <a:clrScheme name="Solstiz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z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z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32064</TotalTime>
  <Words>3292</Words>
  <Application>Microsoft Macintosh PowerPoint</Application>
  <PresentationFormat>Presentazione su schermo (4:3)</PresentationFormat>
  <Paragraphs>263</Paragraphs>
  <Slides>49</Slides>
  <Notes>2</Notes>
  <HiddenSlides>0</HiddenSlides>
  <MMClips>0</MMClips>
  <ScaleCrop>false</ScaleCrop>
  <HeadingPairs>
    <vt:vector size="6" baseType="variant">
      <vt:variant>
        <vt:lpstr>Caratteri utilizzati</vt:lpstr>
      </vt:variant>
      <vt:variant>
        <vt:i4>7</vt:i4>
      </vt:variant>
      <vt:variant>
        <vt:lpstr>Tema</vt:lpstr>
      </vt:variant>
      <vt:variant>
        <vt:i4>2</vt:i4>
      </vt:variant>
      <vt:variant>
        <vt:lpstr>Titoli diapositive</vt:lpstr>
      </vt:variant>
      <vt:variant>
        <vt:i4>49</vt:i4>
      </vt:variant>
    </vt:vector>
  </HeadingPairs>
  <TitlesOfParts>
    <vt:vector size="58" baseType="lpstr">
      <vt:lpstr>Calibri</vt:lpstr>
      <vt:lpstr>Gill Sans MT</vt:lpstr>
      <vt:lpstr>Times New Roman</vt:lpstr>
      <vt:lpstr>Verdana</vt:lpstr>
      <vt:lpstr>Wingdings</vt:lpstr>
      <vt:lpstr>Wingdings 2</vt:lpstr>
      <vt:lpstr>Arial</vt:lpstr>
      <vt:lpstr>Personalizza struttura</vt:lpstr>
      <vt:lpstr>Solstizio</vt:lpstr>
      <vt:lpstr>Presentazione di PowerPoint</vt:lpstr>
      <vt:lpstr>Introduzione</vt:lpstr>
      <vt:lpstr>La normativa vigente – art. 105 comma 4 d.lgs. 50/2016 ED IL RIFERIMENTO AL COMMA 2</vt:lpstr>
      <vt:lpstr>LA COMUNICAZIONE ALLA STAZIONE APPALTANTE DEI SUB-CONTRATTI ART. 105 COMMA 2 DLGS 50/2016</vt:lpstr>
      <vt:lpstr>LA PROCEDURA DI AUTORIZZAZIONE DEL SUBAPPALTO</vt:lpstr>
      <vt:lpstr>Presentazione di PowerPoint</vt:lpstr>
      <vt:lpstr>Presentazione di PowerPoint</vt:lpstr>
      <vt:lpstr>2.1 PER TUTTI I SUBAPPALTI INDIPENDENTEMENTE DALL’IMPORTO, ALLEGARE: </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2.2. PER I SUBAPPALTI DI IMPORTO SUPERIORE AD EURO 150.000,00  ALLEGARE: </vt:lpstr>
      <vt:lpstr>Presentazione di PowerPoint</vt:lpstr>
      <vt:lpstr>2.3 PER I SUBAPPALTI DI IMPORTO UGUALE O INFERIORE AD EURO 150.000,00</vt:lpstr>
      <vt:lpstr>Presentazione di PowerPoint</vt:lpstr>
      <vt:lpstr>3. ESAME DELLA RICHIESTA </vt:lpstr>
      <vt:lpstr>4. CONDIZIONI DI CUI ALLA PROCEDURA DI GARA </vt:lpstr>
      <vt:lpstr>Presentazione di PowerPoint</vt:lpstr>
      <vt:lpstr>IL PROBLEMA DEL SUBAPPALTATORE – INDICATO ALL’INTERNO DELLA TERNA IN SEDE DI GARA – CHE NON PUO’ PIU’ (O NON VUOLE PIU’) ESEGUIRE IL SUBAPPALTO  IL PROBLEMA DEL SUBAPPALTATORE INDICATO IN UNA TERNA DA UN CONCORRENTE CHE NON SI E’ AGGIUDICATO L’APPALTO CHE VUOLE OPERARE COME SUBAPPALTATORE PER L’AGGIUDICATARIO CHE NON LO HA INDICATO NELLA TERNA</vt:lpstr>
      <vt:lpstr>5. I TERMINI PER IL RILASCIO DELL’AUTORIZZAZIONE</vt:lpstr>
      <vt:lpstr>Presentazione di PowerPoint</vt:lpstr>
      <vt:lpstr>6. TERMINI PREVISTI PER L’EMISSIONE DEL DURC. PROBLEMATICHE RELATIVE ALLA MANCATA EMISSIONE DEL DURC.</vt:lpstr>
      <vt:lpstr>7.  TERMINI PREVISTI PER IL RILASCIO DELL’INFORMATIVA ANTIMAFIA E PROBLEMATICHE RELATIVE AL MANCATO O TARDIVO RILASCIO DELLA INFORMATIVA ANTIMAFIA.</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IL DECRETO LEGISLATIVO N. 163/2006 Art. 118. </vt:lpstr>
      <vt:lpstr>Presentazione di PowerPoint</vt:lpstr>
      <vt:lpstr>Presentazione di PowerPoint</vt:lpstr>
      <vt:lpstr>IL DECRETO LEGISLATIVO N. 50/2016 – IL PAGAMENTO DIRETTO AL SUBAPPALTATORE Art. 105. Subappalto</vt:lpstr>
      <vt:lpstr>LE DIFFERENZE FRA “SUBAPPALTATORE” E “FORNITORE DI BENI E SERVIZI”</vt:lpstr>
      <vt:lpstr>Presentazione di PowerPoint</vt:lpstr>
      <vt:lpstr>LE DIFFERENZE FRA “SUBAPPALTATORE” E “FORNITORE DI BENI E SERVIZI”</vt:lpstr>
      <vt:lpstr>CONCLUSIONI</vt:lpstr>
    </vt:vector>
  </TitlesOfParts>
  <Company>Hewlett-Packard Company</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Urbani Bruno</dc:creator>
  <cp:lastModifiedBy>Maurizio Manetti</cp:lastModifiedBy>
  <cp:revision>1749</cp:revision>
  <cp:lastPrinted>2018-03-09T08:02:29Z</cp:lastPrinted>
  <dcterms:created xsi:type="dcterms:W3CDTF">2013-04-11T08:23:49Z</dcterms:created>
  <dcterms:modified xsi:type="dcterms:W3CDTF">2018-03-09T08:09:53Z</dcterms:modified>
</cp:coreProperties>
</file>